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7" r:id="rId2"/>
    <p:sldId id="268" r:id="rId3"/>
    <p:sldId id="269" r:id="rId4"/>
    <p:sldId id="256" r:id="rId5"/>
    <p:sldId id="263" r:id="rId6"/>
    <p:sldId id="257" r:id="rId7"/>
    <p:sldId id="258" r:id="rId8"/>
    <p:sldId id="259" r:id="rId9"/>
    <p:sldId id="261" r:id="rId10"/>
    <p:sldId id="262" r:id="rId11"/>
    <p:sldId id="260" r:id="rId12"/>
    <p:sldId id="264" r:id="rId13"/>
    <p:sldId id="265" r:id="rId14"/>
    <p:sldId id="266" r:id="rId15"/>
    <p:sldId id="271"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p:restoredTop sz="94636"/>
  </p:normalViewPr>
  <p:slideViewPr>
    <p:cSldViewPr snapToGrid="0" snapToObjects="1">
      <p:cViewPr varScale="1">
        <p:scale>
          <a:sx n="128" d="100"/>
          <a:sy n="128" d="100"/>
        </p:scale>
        <p:origin x="4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A6E7D3-5C53-4F2B-AC45-790E71F4410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01DCA41-C472-4A21-9F01-BA6CBE6B3EB0}">
      <dgm:prSet/>
      <dgm:spPr/>
      <dgm:t>
        <a:bodyPr/>
        <a:lstStyle/>
        <a:p>
          <a:r>
            <a:rPr lang="en-US"/>
            <a:t>1. Alternative Medical Systems</a:t>
          </a:r>
        </a:p>
      </dgm:t>
    </dgm:pt>
    <dgm:pt modelId="{19025F56-4D63-490F-8C91-D4C2319D98F0}" type="parTrans" cxnId="{5511DC30-4B73-4258-8DA1-A56CBA9FDC57}">
      <dgm:prSet/>
      <dgm:spPr/>
      <dgm:t>
        <a:bodyPr/>
        <a:lstStyle/>
        <a:p>
          <a:endParaRPr lang="en-US"/>
        </a:p>
      </dgm:t>
    </dgm:pt>
    <dgm:pt modelId="{1C6BA5B4-0E1E-443D-BC66-F2BFD18883C7}" type="sibTrans" cxnId="{5511DC30-4B73-4258-8DA1-A56CBA9FDC57}">
      <dgm:prSet/>
      <dgm:spPr/>
      <dgm:t>
        <a:bodyPr/>
        <a:lstStyle/>
        <a:p>
          <a:endParaRPr lang="en-US"/>
        </a:p>
      </dgm:t>
    </dgm:pt>
    <dgm:pt modelId="{75629878-1601-4957-8BE7-8A83B91DC244}">
      <dgm:prSet/>
      <dgm:spPr/>
      <dgm:t>
        <a:bodyPr/>
        <a:lstStyle/>
        <a:p>
          <a:r>
            <a:rPr lang="en-US"/>
            <a:t>2. Mind-body interventions </a:t>
          </a:r>
        </a:p>
      </dgm:t>
    </dgm:pt>
    <dgm:pt modelId="{F6DC604B-BD4C-4AB3-B09E-ECBDE945D782}" type="parTrans" cxnId="{B79547DF-8F06-45E6-AE29-FB9B30E8C0C8}">
      <dgm:prSet/>
      <dgm:spPr/>
      <dgm:t>
        <a:bodyPr/>
        <a:lstStyle/>
        <a:p>
          <a:endParaRPr lang="en-US"/>
        </a:p>
      </dgm:t>
    </dgm:pt>
    <dgm:pt modelId="{5709DC43-8A7C-451A-A1CD-4A6A7C12BE7A}" type="sibTrans" cxnId="{B79547DF-8F06-45E6-AE29-FB9B30E8C0C8}">
      <dgm:prSet/>
      <dgm:spPr/>
      <dgm:t>
        <a:bodyPr/>
        <a:lstStyle/>
        <a:p>
          <a:endParaRPr lang="en-US"/>
        </a:p>
      </dgm:t>
    </dgm:pt>
    <dgm:pt modelId="{464F3AA2-9194-4D96-8A74-ACB42100E335}">
      <dgm:prSet/>
      <dgm:spPr/>
      <dgm:t>
        <a:bodyPr/>
        <a:lstStyle/>
        <a:p>
          <a:r>
            <a:rPr lang="en-US"/>
            <a:t>3. Biologically based treatments </a:t>
          </a:r>
        </a:p>
      </dgm:t>
    </dgm:pt>
    <dgm:pt modelId="{48E7725D-2DF4-467A-9611-5924BE1DA2E0}" type="parTrans" cxnId="{CB633FBC-1D42-4730-8058-C5D8584EE7DD}">
      <dgm:prSet/>
      <dgm:spPr/>
      <dgm:t>
        <a:bodyPr/>
        <a:lstStyle/>
        <a:p>
          <a:endParaRPr lang="en-US"/>
        </a:p>
      </dgm:t>
    </dgm:pt>
    <dgm:pt modelId="{FCE62078-2C96-474C-8B13-4E0A5D886257}" type="sibTrans" cxnId="{CB633FBC-1D42-4730-8058-C5D8584EE7DD}">
      <dgm:prSet/>
      <dgm:spPr/>
      <dgm:t>
        <a:bodyPr/>
        <a:lstStyle/>
        <a:p>
          <a:endParaRPr lang="en-US"/>
        </a:p>
      </dgm:t>
    </dgm:pt>
    <dgm:pt modelId="{15096B3C-2FA9-4FF9-BF97-B6DFF323D440}">
      <dgm:prSet/>
      <dgm:spPr/>
      <dgm:t>
        <a:bodyPr/>
        <a:lstStyle/>
        <a:p>
          <a:r>
            <a:rPr lang="en-US"/>
            <a:t>4. Manipulative and body-based methods</a:t>
          </a:r>
        </a:p>
      </dgm:t>
    </dgm:pt>
    <dgm:pt modelId="{44301761-2188-4836-9830-D6AD84E19F19}" type="parTrans" cxnId="{32FF5FD3-E6F6-4A7B-BC94-24CD298F5D39}">
      <dgm:prSet/>
      <dgm:spPr/>
      <dgm:t>
        <a:bodyPr/>
        <a:lstStyle/>
        <a:p>
          <a:endParaRPr lang="en-US"/>
        </a:p>
      </dgm:t>
    </dgm:pt>
    <dgm:pt modelId="{59E5732C-45A0-4A57-B4F6-3E88C2C524F0}" type="sibTrans" cxnId="{32FF5FD3-E6F6-4A7B-BC94-24CD298F5D39}">
      <dgm:prSet/>
      <dgm:spPr/>
      <dgm:t>
        <a:bodyPr/>
        <a:lstStyle/>
        <a:p>
          <a:endParaRPr lang="en-US"/>
        </a:p>
      </dgm:t>
    </dgm:pt>
    <dgm:pt modelId="{F9403F7D-A348-4DB7-BC7A-E632C319BBD6}">
      <dgm:prSet/>
      <dgm:spPr/>
      <dgm:t>
        <a:bodyPr/>
        <a:lstStyle/>
        <a:p>
          <a:r>
            <a:rPr lang="en-US"/>
            <a:t>5. Energy therapies </a:t>
          </a:r>
        </a:p>
      </dgm:t>
    </dgm:pt>
    <dgm:pt modelId="{83430A9A-0029-423C-95B5-BB32908F48B1}" type="parTrans" cxnId="{6BF99806-FE68-4BE2-AB32-617B660F90E7}">
      <dgm:prSet/>
      <dgm:spPr/>
      <dgm:t>
        <a:bodyPr/>
        <a:lstStyle/>
        <a:p>
          <a:endParaRPr lang="en-US"/>
        </a:p>
      </dgm:t>
    </dgm:pt>
    <dgm:pt modelId="{8BDFE697-960D-42B3-B0BA-FF2191B358E4}" type="sibTrans" cxnId="{6BF99806-FE68-4BE2-AB32-617B660F90E7}">
      <dgm:prSet/>
      <dgm:spPr/>
      <dgm:t>
        <a:bodyPr/>
        <a:lstStyle/>
        <a:p>
          <a:endParaRPr lang="en-US"/>
        </a:p>
      </dgm:t>
    </dgm:pt>
    <dgm:pt modelId="{3A755844-8B29-4D89-A05C-33EC6C8B8F27}" type="pres">
      <dgm:prSet presAssocID="{A1A6E7D3-5C53-4F2B-AC45-790E71F44109}" presName="root" presStyleCnt="0">
        <dgm:presLayoutVars>
          <dgm:dir/>
          <dgm:resizeHandles val="exact"/>
        </dgm:presLayoutVars>
      </dgm:prSet>
      <dgm:spPr/>
    </dgm:pt>
    <dgm:pt modelId="{8A9C5D6B-4A34-4327-BE30-F86DBDBB2032}" type="pres">
      <dgm:prSet presAssocID="{E01DCA41-C472-4A21-9F01-BA6CBE6B3EB0}" presName="compNode" presStyleCnt="0"/>
      <dgm:spPr/>
    </dgm:pt>
    <dgm:pt modelId="{D1718513-9030-4DF5-BC94-5BC403D9F3EB}" type="pres">
      <dgm:prSet presAssocID="{E01DCA41-C472-4A21-9F01-BA6CBE6B3EB0}" presName="bgRect" presStyleLbl="bgShp" presStyleIdx="0" presStyleCnt="5"/>
      <dgm:spPr/>
    </dgm:pt>
    <dgm:pt modelId="{E89E0CB3-DE61-4B61-ABD7-E6A1AC65C3B3}" type="pres">
      <dgm:prSet presAssocID="{E01DCA41-C472-4A21-9F01-BA6CBE6B3EB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FEC711FD-59B6-4620-8E38-7941DDE4ED6A}" type="pres">
      <dgm:prSet presAssocID="{E01DCA41-C472-4A21-9F01-BA6CBE6B3EB0}" presName="spaceRect" presStyleCnt="0"/>
      <dgm:spPr/>
    </dgm:pt>
    <dgm:pt modelId="{018D8BEA-5E13-42DC-9560-7046B0EFB6EB}" type="pres">
      <dgm:prSet presAssocID="{E01DCA41-C472-4A21-9F01-BA6CBE6B3EB0}" presName="parTx" presStyleLbl="revTx" presStyleIdx="0" presStyleCnt="5">
        <dgm:presLayoutVars>
          <dgm:chMax val="0"/>
          <dgm:chPref val="0"/>
        </dgm:presLayoutVars>
      </dgm:prSet>
      <dgm:spPr/>
    </dgm:pt>
    <dgm:pt modelId="{10DCF47D-1D82-45DA-A48F-C8541F19743D}" type="pres">
      <dgm:prSet presAssocID="{1C6BA5B4-0E1E-443D-BC66-F2BFD18883C7}" presName="sibTrans" presStyleCnt="0"/>
      <dgm:spPr/>
    </dgm:pt>
    <dgm:pt modelId="{B6629805-2F7E-40C1-AA76-67FB4707F81D}" type="pres">
      <dgm:prSet presAssocID="{75629878-1601-4957-8BE7-8A83B91DC244}" presName="compNode" presStyleCnt="0"/>
      <dgm:spPr/>
    </dgm:pt>
    <dgm:pt modelId="{CC00C8B2-15A8-48AC-9C58-E12EEE601CB7}" type="pres">
      <dgm:prSet presAssocID="{75629878-1601-4957-8BE7-8A83B91DC244}" presName="bgRect" presStyleLbl="bgShp" presStyleIdx="1" presStyleCnt="5"/>
      <dgm:spPr/>
    </dgm:pt>
    <dgm:pt modelId="{7FC6BE7E-794F-438A-9237-5C635FFCA4DA}" type="pres">
      <dgm:prSet presAssocID="{75629878-1601-4957-8BE7-8A83B91DC24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a:ext>
      </dgm:extLst>
    </dgm:pt>
    <dgm:pt modelId="{D50EBDFF-6122-46EA-A887-AAC4EE445FEE}" type="pres">
      <dgm:prSet presAssocID="{75629878-1601-4957-8BE7-8A83B91DC244}" presName="spaceRect" presStyleCnt="0"/>
      <dgm:spPr/>
    </dgm:pt>
    <dgm:pt modelId="{CAE84BD9-80A2-4696-ABE0-5AD069CB8794}" type="pres">
      <dgm:prSet presAssocID="{75629878-1601-4957-8BE7-8A83B91DC244}" presName="parTx" presStyleLbl="revTx" presStyleIdx="1" presStyleCnt="5">
        <dgm:presLayoutVars>
          <dgm:chMax val="0"/>
          <dgm:chPref val="0"/>
        </dgm:presLayoutVars>
      </dgm:prSet>
      <dgm:spPr/>
    </dgm:pt>
    <dgm:pt modelId="{AC36232D-2242-4E55-B2C3-CC3195CE8D9D}" type="pres">
      <dgm:prSet presAssocID="{5709DC43-8A7C-451A-A1CD-4A6A7C12BE7A}" presName="sibTrans" presStyleCnt="0"/>
      <dgm:spPr/>
    </dgm:pt>
    <dgm:pt modelId="{501A941C-8A7F-4571-A9FF-9534E4ABA05A}" type="pres">
      <dgm:prSet presAssocID="{464F3AA2-9194-4D96-8A74-ACB42100E335}" presName="compNode" presStyleCnt="0"/>
      <dgm:spPr/>
    </dgm:pt>
    <dgm:pt modelId="{5BA1DE6E-31B4-43A7-A009-87BCF80C939B}" type="pres">
      <dgm:prSet presAssocID="{464F3AA2-9194-4D96-8A74-ACB42100E335}" presName="bgRect" presStyleLbl="bgShp" presStyleIdx="2" presStyleCnt="5"/>
      <dgm:spPr/>
    </dgm:pt>
    <dgm:pt modelId="{98317943-7CF3-408C-A810-C0E0BCF66374}" type="pres">
      <dgm:prSet presAssocID="{464F3AA2-9194-4D96-8A74-ACB42100E33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FF16F61A-9091-46B8-9FE9-75F9F0666721}" type="pres">
      <dgm:prSet presAssocID="{464F3AA2-9194-4D96-8A74-ACB42100E335}" presName="spaceRect" presStyleCnt="0"/>
      <dgm:spPr/>
    </dgm:pt>
    <dgm:pt modelId="{34586E3C-E035-4462-A07D-47B4FFA3D39B}" type="pres">
      <dgm:prSet presAssocID="{464F3AA2-9194-4D96-8A74-ACB42100E335}" presName="parTx" presStyleLbl="revTx" presStyleIdx="2" presStyleCnt="5">
        <dgm:presLayoutVars>
          <dgm:chMax val="0"/>
          <dgm:chPref val="0"/>
        </dgm:presLayoutVars>
      </dgm:prSet>
      <dgm:spPr/>
    </dgm:pt>
    <dgm:pt modelId="{01E96421-A6A0-480A-84AB-ED670057A9C6}" type="pres">
      <dgm:prSet presAssocID="{FCE62078-2C96-474C-8B13-4E0A5D886257}" presName="sibTrans" presStyleCnt="0"/>
      <dgm:spPr/>
    </dgm:pt>
    <dgm:pt modelId="{F86FEE4C-B26E-4380-8699-CA7DA53C5FF4}" type="pres">
      <dgm:prSet presAssocID="{15096B3C-2FA9-4FF9-BF97-B6DFF323D440}" presName="compNode" presStyleCnt="0"/>
      <dgm:spPr/>
    </dgm:pt>
    <dgm:pt modelId="{E8DA2050-D755-4DD6-803D-396B3D4CA60E}" type="pres">
      <dgm:prSet presAssocID="{15096B3C-2FA9-4FF9-BF97-B6DFF323D440}" presName="bgRect" presStyleLbl="bgShp" presStyleIdx="3" presStyleCnt="5"/>
      <dgm:spPr/>
    </dgm:pt>
    <dgm:pt modelId="{40C13916-4ADA-4E0C-BD04-41C154D4D1E5}" type="pres">
      <dgm:prSet presAssocID="{15096B3C-2FA9-4FF9-BF97-B6DFF323D44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ngue Face Outline"/>
        </a:ext>
      </dgm:extLst>
    </dgm:pt>
    <dgm:pt modelId="{CBF28818-897E-43C7-89E2-252F3386998F}" type="pres">
      <dgm:prSet presAssocID="{15096B3C-2FA9-4FF9-BF97-B6DFF323D440}" presName="spaceRect" presStyleCnt="0"/>
      <dgm:spPr/>
    </dgm:pt>
    <dgm:pt modelId="{F197BCE6-49E5-4DE5-A780-AC5B386E2D2C}" type="pres">
      <dgm:prSet presAssocID="{15096B3C-2FA9-4FF9-BF97-B6DFF323D440}" presName="parTx" presStyleLbl="revTx" presStyleIdx="3" presStyleCnt="5">
        <dgm:presLayoutVars>
          <dgm:chMax val="0"/>
          <dgm:chPref val="0"/>
        </dgm:presLayoutVars>
      </dgm:prSet>
      <dgm:spPr/>
    </dgm:pt>
    <dgm:pt modelId="{58B23D57-B52E-453C-8DA5-7B075122D981}" type="pres">
      <dgm:prSet presAssocID="{59E5732C-45A0-4A57-B4F6-3E88C2C524F0}" presName="sibTrans" presStyleCnt="0"/>
      <dgm:spPr/>
    </dgm:pt>
    <dgm:pt modelId="{D3CAFE39-3A75-475C-8374-0571EF75A9DB}" type="pres">
      <dgm:prSet presAssocID="{F9403F7D-A348-4DB7-BC7A-E632C319BBD6}" presName="compNode" presStyleCnt="0"/>
      <dgm:spPr/>
    </dgm:pt>
    <dgm:pt modelId="{7D4099B5-415B-4136-AB9E-D47D9F2EAA5E}" type="pres">
      <dgm:prSet presAssocID="{F9403F7D-A348-4DB7-BC7A-E632C319BBD6}" presName="bgRect" presStyleLbl="bgShp" presStyleIdx="4" presStyleCnt="5"/>
      <dgm:spPr/>
    </dgm:pt>
    <dgm:pt modelId="{98BAABA8-58AF-43A9-966D-59C2A714DDCD}" type="pres">
      <dgm:prSet presAssocID="{F9403F7D-A348-4DB7-BC7A-E632C319BBD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tom"/>
        </a:ext>
      </dgm:extLst>
    </dgm:pt>
    <dgm:pt modelId="{A5B133BC-15A7-4A01-B078-4F5DBBA8E75D}" type="pres">
      <dgm:prSet presAssocID="{F9403F7D-A348-4DB7-BC7A-E632C319BBD6}" presName="spaceRect" presStyleCnt="0"/>
      <dgm:spPr/>
    </dgm:pt>
    <dgm:pt modelId="{7517CC52-8872-455A-9601-0548BAF9EF75}" type="pres">
      <dgm:prSet presAssocID="{F9403F7D-A348-4DB7-BC7A-E632C319BBD6}" presName="parTx" presStyleLbl="revTx" presStyleIdx="4" presStyleCnt="5">
        <dgm:presLayoutVars>
          <dgm:chMax val="0"/>
          <dgm:chPref val="0"/>
        </dgm:presLayoutVars>
      </dgm:prSet>
      <dgm:spPr/>
    </dgm:pt>
  </dgm:ptLst>
  <dgm:cxnLst>
    <dgm:cxn modelId="{6BF99806-FE68-4BE2-AB32-617B660F90E7}" srcId="{A1A6E7D3-5C53-4F2B-AC45-790E71F44109}" destId="{F9403F7D-A348-4DB7-BC7A-E632C319BBD6}" srcOrd="4" destOrd="0" parTransId="{83430A9A-0029-423C-95B5-BB32908F48B1}" sibTransId="{8BDFE697-960D-42B3-B0BA-FF2191B358E4}"/>
    <dgm:cxn modelId="{CBAA262F-A2EF-4097-80DA-2A85CBB763B0}" type="presOf" srcId="{A1A6E7D3-5C53-4F2B-AC45-790E71F44109}" destId="{3A755844-8B29-4D89-A05C-33EC6C8B8F27}" srcOrd="0" destOrd="0" presId="urn:microsoft.com/office/officeart/2018/2/layout/IconVerticalSolidList"/>
    <dgm:cxn modelId="{5511DC30-4B73-4258-8DA1-A56CBA9FDC57}" srcId="{A1A6E7D3-5C53-4F2B-AC45-790E71F44109}" destId="{E01DCA41-C472-4A21-9F01-BA6CBE6B3EB0}" srcOrd="0" destOrd="0" parTransId="{19025F56-4D63-490F-8C91-D4C2319D98F0}" sibTransId="{1C6BA5B4-0E1E-443D-BC66-F2BFD18883C7}"/>
    <dgm:cxn modelId="{239C2794-069D-4ADE-B2FF-125799A73C89}" type="presOf" srcId="{E01DCA41-C472-4A21-9F01-BA6CBE6B3EB0}" destId="{018D8BEA-5E13-42DC-9560-7046B0EFB6EB}" srcOrd="0" destOrd="0" presId="urn:microsoft.com/office/officeart/2018/2/layout/IconVerticalSolidList"/>
    <dgm:cxn modelId="{0E92B6B7-72E1-4A4F-AC20-AFB0EA279707}" type="presOf" srcId="{75629878-1601-4957-8BE7-8A83B91DC244}" destId="{CAE84BD9-80A2-4696-ABE0-5AD069CB8794}" srcOrd="0" destOrd="0" presId="urn:microsoft.com/office/officeart/2018/2/layout/IconVerticalSolidList"/>
    <dgm:cxn modelId="{CB633FBC-1D42-4730-8058-C5D8584EE7DD}" srcId="{A1A6E7D3-5C53-4F2B-AC45-790E71F44109}" destId="{464F3AA2-9194-4D96-8A74-ACB42100E335}" srcOrd="2" destOrd="0" parTransId="{48E7725D-2DF4-467A-9611-5924BE1DA2E0}" sibTransId="{FCE62078-2C96-474C-8B13-4E0A5D886257}"/>
    <dgm:cxn modelId="{32FF5FD3-E6F6-4A7B-BC94-24CD298F5D39}" srcId="{A1A6E7D3-5C53-4F2B-AC45-790E71F44109}" destId="{15096B3C-2FA9-4FF9-BF97-B6DFF323D440}" srcOrd="3" destOrd="0" parTransId="{44301761-2188-4836-9830-D6AD84E19F19}" sibTransId="{59E5732C-45A0-4A57-B4F6-3E88C2C524F0}"/>
    <dgm:cxn modelId="{B79547DF-8F06-45E6-AE29-FB9B30E8C0C8}" srcId="{A1A6E7D3-5C53-4F2B-AC45-790E71F44109}" destId="{75629878-1601-4957-8BE7-8A83B91DC244}" srcOrd="1" destOrd="0" parTransId="{F6DC604B-BD4C-4AB3-B09E-ECBDE945D782}" sibTransId="{5709DC43-8A7C-451A-A1CD-4A6A7C12BE7A}"/>
    <dgm:cxn modelId="{59DE25EE-7FEA-4FA7-8563-C953E32BC260}" type="presOf" srcId="{464F3AA2-9194-4D96-8A74-ACB42100E335}" destId="{34586E3C-E035-4462-A07D-47B4FFA3D39B}" srcOrd="0" destOrd="0" presId="urn:microsoft.com/office/officeart/2018/2/layout/IconVerticalSolidList"/>
    <dgm:cxn modelId="{E45411F1-A83A-4C12-A4D1-FA29CD9651C6}" type="presOf" srcId="{15096B3C-2FA9-4FF9-BF97-B6DFF323D440}" destId="{F197BCE6-49E5-4DE5-A780-AC5B386E2D2C}" srcOrd="0" destOrd="0" presId="urn:microsoft.com/office/officeart/2018/2/layout/IconVerticalSolidList"/>
    <dgm:cxn modelId="{E45D7DFC-30C1-4346-8CB4-D18D497F86E3}" type="presOf" srcId="{F9403F7D-A348-4DB7-BC7A-E632C319BBD6}" destId="{7517CC52-8872-455A-9601-0548BAF9EF75}" srcOrd="0" destOrd="0" presId="urn:microsoft.com/office/officeart/2018/2/layout/IconVerticalSolidList"/>
    <dgm:cxn modelId="{3A290741-F406-4723-A418-C4B24B383769}" type="presParOf" srcId="{3A755844-8B29-4D89-A05C-33EC6C8B8F27}" destId="{8A9C5D6B-4A34-4327-BE30-F86DBDBB2032}" srcOrd="0" destOrd="0" presId="urn:microsoft.com/office/officeart/2018/2/layout/IconVerticalSolidList"/>
    <dgm:cxn modelId="{00C43446-F281-4092-8750-F87B26144A24}" type="presParOf" srcId="{8A9C5D6B-4A34-4327-BE30-F86DBDBB2032}" destId="{D1718513-9030-4DF5-BC94-5BC403D9F3EB}" srcOrd="0" destOrd="0" presId="urn:microsoft.com/office/officeart/2018/2/layout/IconVerticalSolidList"/>
    <dgm:cxn modelId="{B586B95A-9B5C-4CAC-98FA-D915AC14C7A5}" type="presParOf" srcId="{8A9C5D6B-4A34-4327-BE30-F86DBDBB2032}" destId="{E89E0CB3-DE61-4B61-ABD7-E6A1AC65C3B3}" srcOrd="1" destOrd="0" presId="urn:microsoft.com/office/officeart/2018/2/layout/IconVerticalSolidList"/>
    <dgm:cxn modelId="{66EC7E82-1682-4A96-86FC-C9DAF3221FF8}" type="presParOf" srcId="{8A9C5D6B-4A34-4327-BE30-F86DBDBB2032}" destId="{FEC711FD-59B6-4620-8E38-7941DDE4ED6A}" srcOrd="2" destOrd="0" presId="urn:microsoft.com/office/officeart/2018/2/layout/IconVerticalSolidList"/>
    <dgm:cxn modelId="{AD778603-6075-437F-A66E-81178EF1341E}" type="presParOf" srcId="{8A9C5D6B-4A34-4327-BE30-F86DBDBB2032}" destId="{018D8BEA-5E13-42DC-9560-7046B0EFB6EB}" srcOrd="3" destOrd="0" presId="urn:microsoft.com/office/officeart/2018/2/layout/IconVerticalSolidList"/>
    <dgm:cxn modelId="{0D512EEF-E593-4044-8FA3-BA292EFD75BB}" type="presParOf" srcId="{3A755844-8B29-4D89-A05C-33EC6C8B8F27}" destId="{10DCF47D-1D82-45DA-A48F-C8541F19743D}" srcOrd="1" destOrd="0" presId="urn:microsoft.com/office/officeart/2018/2/layout/IconVerticalSolidList"/>
    <dgm:cxn modelId="{241F710A-D483-4B7A-B6C4-D80B5BB11439}" type="presParOf" srcId="{3A755844-8B29-4D89-A05C-33EC6C8B8F27}" destId="{B6629805-2F7E-40C1-AA76-67FB4707F81D}" srcOrd="2" destOrd="0" presId="urn:microsoft.com/office/officeart/2018/2/layout/IconVerticalSolidList"/>
    <dgm:cxn modelId="{36B8AD76-E8D0-4021-BD6C-5AAB53EB5117}" type="presParOf" srcId="{B6629805-2F7E-40C1-AA76-67FB4707F81D}" destId="{CC00C8B2-15A8-48AC-9C58-E12EEE601CB7}" srcOrd="0" destOrd="0" presId="urn:microsoft.com/office/officeart/2018/2/layout/IconVerticalSolidList"/>
    <dgm:cxn modelId="{F1178C39-F1B1-4090-B5FB-9CE98F584EDE}" type="presParOf" srcId="{B6629805-2F7E-40C1-AA76-67FB4707F81D}" destId="{7FC6BE7E-794F-438A-9237-5C635FFCA4DA}" srcOrd="1" destOrd="0" presId="urn:microsoft.com/office/officeart/2018/2/layout/IconVerticalSolidList"/>
    <dgm:cxn modelId="{F9C170E8-C2CE-43AB-A818-65D200D0AFB3}" type="presParOf" srcId="{B6629805-2F7E-40C1-AA76-67FB4707F81D}" destId="{D50EBDFF-6122-46EA-A887-AAC4EE445FEE}" srcOrd="2" destOrd="0" presId="urn:microsoft.com/office/officeart/2018/2/layout/IconVerticalSolidList"/>
    <dgm:cxn modelId="{9216B830-CCFF-4BC2-975F-B459CCF67E0C}" type="presParOf" srcId="{B6629805-2F7E-40C1-AA76-67FB4707F81D}" destId="{CAE84BD9-80A2-4696-ABE0-5AD069CB8794}" srcOrd="3" destOrd="0" presId="urn:microsoft.com/office/officeart/2018/2/layout/IconVerticalSolidList"/>
    <dgm:cxn modelId="{977D0856-FE4B-42A3-B401-FA5411987BD8}" type="presParOf" srcId="{3A755844-8B29-4D89-A05C-33EC6C8B8F27}" destId="{AC36232D-2242-4E55-B2C3-CC3195CE8D9D}" srcOrd="3" destOrd="0" presId="urn:microsoft.com/office/officeart/2018/2/layout/IconVerticalSolidList"/>
    <dgm:cxn modelId="{B21ADCB4-DFF7-4D28-9C21-C306A7214E83}" type="presParOf" srcId="{3A755844-8B29-4D89-A05C-33EC6C8B8F27}" destId="{501A941C-8A7F-4571-A9FF-9534E4ABA05A}" srcOrd="4" destOrd="0" presId="urn:microsoft.com/office/officeart/2018/2/layout/IconVerticalSolidList"/>
    <dgm:cxn modelId="{511FFD38-0020-48CD-B6D6-1C0E17C9E323}" type="presParOf" srcId="{501A941C-8A7F-4571-A9FF-9534E4ABA05A}" destId="{5BA1DE6E-31B4-43A7-A009-87BCF80C939B}" srcOrd="0" destOrd="0" presId="urn:microsoft.com/office/officeart/2018/2/layout/IconVerticalSolidList"/>
    <dgm:cxn modelId="{BA8DB720-54DB-435F-AF29-3F189C90957D}" type="presParOf" srcId="{501A941C-8A7F-4571-A9FF-9534E4ABA05A}" destId="{98317943-7CF3-408C-A810-C0E0BCF66374}" srcOrd="1" destOrd="0" presId="urn:microsoft.com/office/officeart/2018/2/layout/IconVerticalSolidList"/>
    <dgm:cxn modelId="{043901AE-E00B-4B67-BF2E-CCF76DAD0BEC}" type="presParOf" srcId="{501A941C-8A7F-4571-A9FF-9534E4ABA05A}" destId="{FF16F61A-9091-46B8-9FE9-75F9F0666721}" srcOrd="2" destOrd="0" presId="urn:microsoft.com/office/officeart/2018/2/layout/IconVerticalSolidList"/>
    <dgm:cxn modelId="{B6361063-8425-4138-9982-4402AFA94A0B}" type="presParOf" srcId="{501A941C-8A7F-4571-A9FF-9534E4ABA05A}" destId="{34586E3C-E035-4462-A07D-47B4FFA3D39B}" srcOrd="3" destOrd="0" presId="urn:microsoft.com/office/officeart/2018/2/layout/IconVerticalSolidList"/>
    <dgm:cxn modelId="{2269E061-E771-4075-874C-6B4D25AF9ACD}" type="presParOf" srcId="{3A755844-8B29-4D89-A05C-33EC6C8B8F27}" destId="{01E96421-A6A0-480A-84AB-ED670057A9C6}" srcOrd="5" destOrd="0" presId="urn:microsoft.com/office/officeart/2018/2/layout/IconVerticalSolidList"/>
    <dgm:cxn modelId="{EB8B1DA0-138D-43DF-A045-FB0EE104C869}" type="presParOf" srcId="{3A755844-8B29-4D89-A05C-33EC6C8B8F27}" destId="{F86FEE4C-B26E-4380-8699-CA7DA53C5FF4}" srcOrd="6" destOrd="0" presId="urn:microsoft.com/office/officeart/2018/2/layout/IconVerticalSolidList"/>
    <dgm:cxn modelId="{A8762A14-3BE4-4878-A3EB-77A5A2B58F4A}" type="presParOf" srcId="{F86FEE4C-B26E-4380-8699-CA7DA53C5FF4}" destId="{E8DA2050-D755-4DD6-803D-396B3D4CA60E}" srcOrd="0" destOrd="0" presId="urn:microsoft.com/office/officeart/2018/2/layout/IconVerticalSolidList"/>
    <dgm:cxn modelId="{EB631998-54E9-4271-AB08-9E7D1944B2D3}" type="presParOf" srcId="{F86FEE4C-B26E-4380-8699-CA7DA53C5FF4}" destId="{40C13916-4ADA-4E0C-BD04-41C154D4D1E5}" srcOrd="1" destOrd="0" presId="urn:microsoft.com/office/officeart/2018/2/layout/IconVerticalSolidList"/>
    <dgm:cxn modelId="{4342EEC5-C9A1-494F-9D8A-E3E4E15AE503}" type="presParOf" srcId="{F86FEE4C-B26E-4380-8699-CA7DA53C5FF4}" destId="{CBF28818-897E-43C7-89E2-252F3386998F}" srcOrd="2" destOrd="0" presId="urn:microsoft.com/office/officeart/2018/2/layout/IconVerticalSolidList"/>
    <dgm:cxn modelId="{D2BFB073-819B-4964-B172-BEF32FC5E240}" type="presParOf" srcId="{F86FEE4C-B26E-4380-8699-CA7DA53C5FF4}" destId="{F197BCE6-49E5-4DE5-A780-AC5B386E2D2C}" srcOrd="3" destOrd="0" presId="urn:microsoft.com/office/officeart/2018/2/layout/IconVerticalSolidList"/>
    <dgm:cxn modelId="{C5713ECE-4A92-4AC1-8DDB-19ABC2A101EE}" type="presParOf" srcId="{3A755844-8B29-4D89-A05C-33EC6C8B8F27}" destId="{58B23D57-B52E-453C-8DA5-7B075122D981}" srcOrd="7" destOrd="0" presId="urn:microsoft.com/office/officeart/2018/2/layout/IconVerticalSolidList"/>
    <dgm:cxn modelId="{04CCAE31-1A48-440A-B2C7-9ED04F12C075}" type="presParOf" srcId="{3A755844-8B29-4D89-A05C-33EC6C8B8F27}" destId="{D3CAFE39-3A75-475C-8374-0571EF75A9DB}" srcOrd="8" destOrd="0" presId="urn:microsoft.com/office/officeart/2018/2/layout/IconVerticalSolidList"/>
    <dgm:cxn modelId="{D4321BF0-31B8-4729-9D6B-C54E74E13E2A}" type="presParOf" srcId="{D3CAFE39-3A75-475C-8374-0571EF75A9DB}" destId="{7D4099B5-415B-4136-AB9E-D47D9F2EAA5E}" srcOrd="0" destOrd="0" presId="urn:microsoft.com/office/officeart/2018/2/layout/IconVerticalSolidList"/>
    <dgm:cxn modelId="{1B7541E7-0D72-42AC-9256-711F222700D0}" type="presParOf" srcId="{D3CAFE39-3A75-475C-8374-0571EF75A9DB}" destId="{98BAABA8-58AF-43A9-966D-59C2A714DDCD}" srcOrd="1" destOrd="0" presId="urn:microsoft.com/office/officeart/2018/2/layout/IconVerticalSolidList"/>
    <dgm:cxn modelId="{E42EC702-219C-45CB-A20F-39856F025DCF}" type="presParOf" srcId="{D3CAFE39-3A75-475C-8374-0571EF75A9DB}" destId="{A5B133BC-15A7-4A01-B078-4F5DBBA8E75D}" srcOrd="2" destOrd="0" presId="urn:microsoft.com/office/officeart/2018/2/layout/IconVerticalSolidList"/>
    <dgm:cxn modelId="{A0EF1ABC-53B2-45A7-A74E-2FC5879C0E12}" type="presParOf" srcId="{D3CAFE39-3A75-475C-8374-0571EF75A9DB}" destId="{7517CC52-8872-455A-9601-0548BAF9EF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18513-9030-4DF5-BC94-5BC403D9F3EB}">
      <dsp:nvSpPr>
        <dsp:cNvPr id="0" name=""/>
        <dsp:cNvSpPr/>
      </dsp:nvSpPr>
      <dsp:spPr>
        <a:xfrm>
          <a:off x="0" y="4450"/>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9E0CB3-DE61-4B61-ABD7-E6A1AC65C3B3}">
      <dsp:nvSpPr>
        <dsp:cNvPr id="0" name=""/>
        <dsp:cNvSpPr/>
      </dsp:nvSpPr>
      <dsp:spPr>
        <a:xfrm>
          <a:off x="286760" y="217743"/>
          <a:ext cx="521382" cy="52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8D8BEA-5E13-42DC-9560-7046B0EFB6EB}">
      <dsp:nvSpPr>
        <dsp:cNvPr id="0" name=""/>
        <dsp:cNvSpPr/>
      </dsp:nvSpPr>
      <dsp:spPr>
        <a:xfrm>
          <a:off x="1094903" y="4450"/>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a:t>1. Alternative Medical Systems</a:t>
          </a:r>
        </a:p>
      </dsp:txBody>
      <dsp:txXfrm>
        <a:off x="1094903" y="4450"/>
        <a:ext cx="5022432" cy="947968"/>
      </dsp:txXfrm>
    </dsp:sp>
    <dsp:sp modelId="{CC00C8B2-15A8-48AC-9C58-E12EEE601CB7}">
      <dsp:nvSpPr>
        <dsp:cNvPr id="0" name=""/>
        <dsp:cNvSpPr/>
      </dsp:nvSpPr>
      <dsp:spPr>
        <a:xfrm>
          <a:off x="0" y="1189411"/>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C6BE7E-794F-438A-9237-5C635FFCA4DA}">
      <dsp:nvSpPr>
        <dsp:cNvPr id="0" name=""/>
        <dsp:cNvSpPr/>
      </dsp:nvSpPr>
      <dsp:spPr>
        <a:xfrm>
          <a:off x="286760" y="1402704"/>
          <a:ext cx="521382" cy="52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E84BD9-80A2-4696-ABE0-5AD069CB8794}">
      <dsp:nvSpPr>
        <dsp:cNvPr id="0" name=""/>
        <dsp:cNvSpPr/>
      </dsp:nvSpPr>
      <dsp:spPr>
        <a:xfrm>
          <a:off x="1094903" y="118941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a:t>2. Mind-body interventions </a:t>
          </a:r>
        </a:p>
      </dsp:txBody>
      <dsp:txXfrm>
        <a:off x="1094903" y="1189411"/>
        <a:ext cx="5022432" cy="947968"/>
      </dsp:txXfrm>
    </dsp:sp>
    <dsp:sp modelId="{5BA1DE6E-31B4-43A7-A009-87BCF80C939B}">
      <dsp:nvSpPr>
        <dsp:cNvPr id="0" name=""/>
        <dsp:cNvSpPr/>
      </dsp:nvSpPr>
      <dsp:spPr>
        <a:xfrm>
          <a:off x="0" y="2374371"/>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317943-7CF3-408C-A810-C0E0BCF66374}">
      <dsp:nvSpPr>
        <dsp:cNvPr id="0" name=""/>
        <dsp:cNvSpPr/>
      </dsp:nvSpPr>
      <dsp:spPr>
        <a:xfrm>
          <a:off x="286760" y="2587664"/>
          <a:ext cx="521382" cy="52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586E3C-E035-4462-A07D-47B4FFA3D39B}">
      <dsp:nvSpPr>
        <dsp:cNvPr id="0" name=""/>
        <dsp:cNvSpPr/>
      </dsp:nvSpPr>
      <dsp:spPr>
        <a:xfrm>
          <a:off x="1094903" y="237437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a:t>3. Biologically based treatments </a:t>
          </a:r>
        </a:p>
      </dsp:txBody>
      <dsp:txXfrm>
        <a:off x="1094903" y="2374371"/>
        <a:ext cx="5022432" cy="947968"/>
      </dsp:txXfrm>
    </dsp:sp>
    <dsp:sp modelId="{E8DA2050-D755-4DD6-803D-396B3D4CA60E}">
      <dsp:nvSpPr>
        <dsp:cNvPr id="0" name=""/>
        <dsp:cNvSpPr/>
      </dsp:nvSpPr>
      <dsp:spPr>
        <a:xfrm>
          <a:off x="0" y="355933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C13916-4ADA-4E0C-BD04-41C154D4D1E5}">
      <dsp:nvSpPr>
        <dsp:cNvPr id="0" name=""/>
        <dsp:cNvSpPr/>
      </dsp:nvSpPr>
      <dsp:spPr>
        <a:xfrm>
          <a:off x="286760" y="3772625"/>
          <a:ext cx="521382" cy="5213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97BCE6-49E5-4DE5-A780-AC5B386E2D2C}">
      <dsp:nvSpPr>
        <dsp:cNvPr id="0" name=""/>
        <dsp:cNvSpPr/>
      </dsp:nvSpPr>
      <dsp:spPr>
        <a:xfrm>
          <a:off x="1094903" y="355933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a:t>4. Manipulative and body-based methods</a:t>
          </a:r>
        </a:p>
      </dsp:txBody>
      <dsp:txXfrm>
        <a:off x="1094903" y="3559332"/>
        <a:ext cx="5022432" cy="947968"/>
      </dsp:txXfrm>
    </dsp:sp>
    <dsp:sp modelId="{7D4099B5-415B-4136-AB9E-D47D9F2EAA5E}">
      <dsp:nvSpPr>
        <dsp:cNvPr id="0" name=""/>
        <dsp:cNvSpPr/>
      </dsp:nvSpPr>
      <dsp:spPr>
        <a:xfrm>
          <a:off x="0" y="474429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AABA8-58AF-43A9-966D-59C2A714DDCD}">
      <dsp:nvSpPr>
        <dsp:cNvPr id="0" name=""/>
        <dsp:cNvSpPr/>
      </dsp:nvSpPr>
      <dsp:spPr>
        <a:xfrm>
          <a:off x="286760" y="4957585"/>
          <a:ext cx="521382" cy="5213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17CC52-8872-455A-9601-0548BAF9EF75}">
      <dsp:nvSpPr>
        <dsp:cNvPr id="0" name=""/>
        <dsp:cNvSpPr/>
      </dsp:nvSpPr>
      <dsp:spPr>
        <a:xfrm>
          <a:off x="1094903" y="474429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a:t>5. Energy therapies </a:t>
          </a:r>
        </a:p>
      </dsp:txBody>
      <dsp:txXfrm>
        <a:off x="1094903" y="4744292"/>
        <a:ext cx="5022432" cy="94796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1BC9E-8951-3446-9852-EE4CC8A1024D}"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C6757-FB54-8947-BC7D-33B20CA3E945}" type="slidenum">
              <a:rPr lang="en-US" smtClean="0"/>
              <a:t>‹#›</a:t>
            </a:fld>
            <a:endParaRPr lang="en-US"/>
          </a:p>
        </p:txBody>
      </p:sp>
    </p:spTree>
    <p:extLst>
      <p:ext uri="{BB962C8B-B14F-4D97-AF65-F5344CB8AC3E}">
        <p14:creationId xmlns:p14="http://schemas.microsoft.com/office/powerpoint/2010/main" val="3325753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Good morning, good afternoon, good evening…wherever you are in the world this is Dr. Dori Naerbo and I am your host on today’s call.  For those of you who do not know me…I am a clinical researcher and author of several books.  </a:t>
            </a:r>
          </a:p>
          <a:p>
            <a:endParaRPr/>
          </a:p>
          <a:p>
            <a:endParaRPr/>
          </a:p>
          <a:p>
            <a:endParaRPr/>
          </a:p>
          <a:p>
            <a:endParaRPr/>
          </a:p>
          <a:p>
            <a:endParaRPr/>
          </a:p>
          <a:p>
            <a:endParaRPr/>
          </a:p>
          <a:p>
            <a:r>
              <a:t> </a:t>
            </a:r>
          </a:p>
        </p:txBody>
      </p:sp>
    </p:spTree>
    <p:extLst>
      <p:ext uri="{BB962C8B-B14F-4D97-AF65-F5344CB8AC3E}">
        <p14:creationId xmlns:p14="http://schemas.microsoft.com/office/powerpoint/2010/main" val="93022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endParaRPr/>
          </a:p>
          <a:p>
            <a:endParaRPr/>
          </a:p>
          <a:p>
            <a:endParaRPr/>
          </a:p>
          <a:p>
            <a:endParaRPr/>
          </a:p>
          <a:p>
            <a:endParaRPr/>
          </a:p>
          <a:p>
            <a:endParaRPr/>
          </a:p>
          <a:p>
            <a:r>
              <a:t> </a:t>
            </a:r>
          </a:p>
        </p:txBody>
      </p:sp>
    </p:spTree>
    <p:extLst>
      <p:ext uri="{BB962C8B-B14F-4D97-AF65-F5344CB8AC3E}">
        <p14:creationId xmlns:p14="http://schemas.microsoft.com/office/powerpoint/2010/main" val="77894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C00E1-EB86-D244-90E8-D4F6591EFB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E9C136-4D0A-6745-B0A4-8D5EF03317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671710-2EF7-5545-9C8B-7D7049707E51}"/>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5" name="Footer Placeholder 4">
            <a:extLst>
              <a:ext uri="{FF2B5EF4-FFF2-40B4-BE49-F238E27FC236}">
                <a16:creationId xmlns:a16="http://schemas.microsoft.com/office/drawing/2014/main" id="{FE6F5301-EFEB-A249-A4AF-D51654D6D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E7DF3-BCA0-5242-A858-71F9692F6724}"/>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2688000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E397-8E49-CC49-9FEC-EAF9E2D780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58A133-93BE-FA49-83FE-FC3F96CD02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C3D03-5179-714B-B810-2DDAF03B368E}"/>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5" name="Footer Placeholder 4">
            <a:extLst>
              <a:ext uri="{FF2B5EF4-FFF2-40B4-BE49-F238E27FC236}">
                <a16:creationId xmlns:a16="http://schemas.microsoft.com/office/drawing/2014/main" id="{E77374E3-9EDD-4A48-8838-B38EC00E6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592EA-80D2-A645-B490-400C7360023C}"/>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184269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9036BD-F29D-6D43-85DB-53422B02E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7E07B2-9576-AF45-A6F0-218845DA45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DD4B6-769D-464F-A17D-0ADC8163A6F0}"/>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5" name="Footer Placeholder 4">
            <a:extLst>
              <a:ext uri="{FF2B5EF4-FFF2-40B4-BE49-F238E27FC236}">
                <a16:creationId xmlns:a16="http://schemas.microsoft.com/office/drawing/2014/main" id="{2924E365-7F5A-D249-9F24-563F19A92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B5668-8134-E649-B9D1-6843FDA88DC5}"/>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2792679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1487419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F7E8-0FD8-4448-ADBB-9305F7DC75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33215-173F-2945-96BB-521E2713B9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63D43-FB9C-7144-9C70-030EF7F124E2}"/>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5" name="Footer Placeholder 4">
            <a:extLst>
              <a:ext uri="{FF2B5EF4-FFF2-40B4-BE49-F238E27FC236}">
                <a16:creationId xmlns:a16="http://schemas.microsoft.com/office/drawing/2014/main" id="{0F023495-3818-5D4A-8BD9-F260BE19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9EE1A-E790-034F-95E3-C346760651BD}"/>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3480369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76A7-1E57-E247-BC2B-A81452260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E50E66-9030-2744-99B4-6A4C4868AB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CA5CB0-FA1E-E84D-8147-3D9816E74A2F}"/>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5" name="Footer Placeholder 4">
            <a:extLst>
              <a:ext uri="{FF2B5EF4-FFF2-40B4-BE49-F238E27FC236}">
                <a16:creationId xmlns:a16="http://schemas.microsoft.com/office/drawing/2014/main" id="{622F5F15-AF70-B940-94AD-BA617B3C7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8AAD6-E11A-9340-A75B-758548DFF866}"/>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4109226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AFA7-42C0-F84F-8DB4-F2099D435F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6EE7D-47EC-1D4E-BEF1-B6D45682A1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89B95C-6392-7841-9390-0B34C147A8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57C116-A5AB-A047-AB47-8AA46F4F4604}"/>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6" name="Footer Placeholder 5">
            <a:extLst>
              <a:ext uri="{FF2B5EF4-FFF2-40B4-BE49-F238E27FC236}">
                <a16:creationId xmlns:a16="http://schemas.microsoft.com/office/drawing/2014/main" id="{07797222-D909-4C41-B11D-507E506271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AB1D9-2E3E-4440-BF25-3801A15722C4}"/>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4218339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C4D18-E6E0-D043-97E2-2DECD6C3A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F37AF0-F01F-2A41-9B65-D22ECC3A91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0B9DF6-F566-F546-BE63-6E556BB828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9109E4-382F-3748-AAF3-2EC0C0F151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2BB6A-80E6-F14A-8531-7A6C2DF0B9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F40BB5-8904-EB45-9105-D4978F24D799}"/>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8" name="Footer Placeholder 7">
            <a:extLst>
              <a:ext uri="{FF2B5EF4-FFF2-40B4-BE49-F238E27FC236}">
                <a16:creationId xmlns:a16="http://schemas.microsoft.com/office/drawing/2014/main" id="{BCB59E3B-F06B-7F49-B65A-FD9942CC02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4A1AD9-EDD9-3346-BD73-107967ABB61C}"/>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111124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3121-CFF6-864C-B1F2-42C778F9A7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B8F550-8FE4-094A-B7A8-85A2013FAD1E}"/>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4" name="Footer Placeholder 3">
            <a:extLst>
              <a:ext uri="{FF2B5EF4-FFF2-40B4-BE49-F238E27FC236}">
                <a16:creationId xmlns:a16="http://schemas.microsoft.com/office/drawing/2014/main" id="{DA87EDB8-5DE0-474D-B6FC-923B473D5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76B3F5-08DF-BB4E-90FB-21E82BD9818F}"/>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119900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085D3-1A58-744A-BEC9-F40EC9F2D86F}"/>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3" name="Footer Placeholder 2">
            <a:extLst>
              <a:ext uri="{FF2B5EF4-FFF2-40B4-BE49-F238E27FC236}">
                <a16:creationId xmlns:a16="http://schemas.microsoft.com/office/drawing/2014/main" id="{7B2D6C18-EB80-5949-845D-B7BCAD40FE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B8D8CD-0577-984D-A64C-8AC883BBA500}"/>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94735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E535-86A9-E749-8D08-574610DF86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0680EA-ECF2-0F4B-A575-A0F077FC9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B94BBC-6687-EB42-B6F6-67E0EEAA5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E74493-0477-8F4F-A9A4-6D41B266D0A8}"/>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6" name="Footer Placeholder 5">
            <a:extLst>
              <a:ext uri="{FF2B5EF4-FFF2-40B4-BE49-F238E27FC236}">
                <a16:creationId xmlns:a16="http://schemas.microsoft.com/office/drawing/2014/main" id="{D2AFA207-EFB7-D54D-82CC-94CAAA1A50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7F1FD-C004-084F-962B-BFD3F7B7036F}"/>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3076959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CA0E-E1E1-6C45-97EB-E02F51022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0E4D01-30F4-7B43-97B2-D5739D5C32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0E97B4-89D6-C547-81DA-42443EBA1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8CDD22-6A1B-7645-B143-5ECE5B7CFAA2}"/>
              </a:ext>
            </a:extLst>
          </p:cNvPr>
          <p:cNvSpPr>
            <a:spLocks noGrp="1"/>
          </p:cNvSpPr>
          <p:nvPr>
            <p:ph type="dt" sz="half" idx="10"/>
          </p:nvPr>
        </p:nvSpPr>
        <p:spPr/>
        <p:txBody>
          <a:bodyPr/>
          <a:lstStyle/>
          <a:p>
            <a:fld id="{26CBCE8C-03A0-8347-948A-78EEAACFE8DC}" type="datetimeFigureOut">
              <a:rPr lang="en-US" smtClean="0"/>
              <a:t>9/8/22</a:t>
            </a:fld>
            <a:endParaRPr lang="en-US"/>
          </a:p>
        </p:txBody>
      </p:sp>
      <p:sp>
        <p:nvSpPr>
          <p:cNvPr id="6" name="Footer Placeholder 5">
            <a:extLst>
              <a:ext uri="{FF2B5EF4-FFF2-40B4-BE49-F238E27FC236}">
                <a16:creationId xmlns:a16="http://schemas.microsoft.com/office/drawing/2014/main" id="{92732AA1-6D3B-6B49-9CD8-0D20233BD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9FA21A-FB4D-2C46-BCB2-A67217B46192}"/>
              </a:ext>
            </a:extLst>
          </p:cNvPr>
          <p:cNvSpPr>
            <a:spLocks noGrp="1"/>
          </p:cNvSpPr>
          <p:nvPr>
            <p:ph type="sldNum" sz="quarter" idx="12"/>
          </p:nvPr>
        </p:nvSpPr>
        <p:spPr/>
        <p:txBody>
          <a:bodyPr/>
          <a:lstStyle/>
          <a:p>
            <a:fld id="{F0AD3178-F2DD-1943-9B66-88496A5115C9}" type="slidenum">
              <a:rPr lang="en-US" smtClean="0"/>
              <a:t>‹#›</a:t>
            </a:fld>
            <a:endParaRPr lang="en-US"/>
          </a:p>
        </p:txBody>
      </p:sp>
    </p:spTree>
    <p:extLst>
      <p:ext uri="{BB962C8B-B14F-4D97-AF65-F5344CB8AC3E}">
        <p14:creationId xmlns:p14="http://schemas.microsoft.com/office/powerpoint/2010/main" val="4117943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47E79F-4F3D-044D-AC55-D77BFA8AA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8CBCD-9A17-3B46-8094-E9A9A1E209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9C771-9D7F-884F-B9B9-273602836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BCE8C-03A0-8347-948A-78EEAACFE8DC}" type="datetimeFigureOut">
              <a:rPr lang="en-US" smtClean="0"/>
              <a:t>9/8/22</a:t>
            </a:fld>
            <a:endParaRPr lang="en-US"/>
          </a:p>
        </p:txBody>
      </p:sp>
      <p:sp>
        <p:nvSpPr>
          <p:cNvPr id="5" name="Footer Placeholder 4">
            <a:extLst>
              <a:ext uri="{FF2B5EF4-FFF2-40B4-BE49-F238E27FC236}">
                <a16:creationId xmlns:a16="http://schemas.microsoft.com/office/drawing/2014/main" id="{D5B6F993-8369-1646-A989-E2C530EB4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3933A7-4BA8-B94E-96B2-BFCD0BA74C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D3178-F2DD-1943-9B66-88496A5115C9}" type="slidenum">
              <a:rPr lang="en-US" smtClean="0"/>
              <a:t>‹#›</a:t>
            </a:fld>
            <a:endParaRPr lang="en-US"/>
          </a:p>
        </p:txBody>
      </p:sp>
    </p:spTree>
    <p:extLst>
      <p:ext uri="{BB962C8B-B14F-4D97-AF65-F5344CB8AC3E}">
        <p14:creationId xmlns:p14="http://schemas.microsoft.com/office/powerpoint/2010/main" val="1616236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ciencenutritionsociety.com/"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9"/>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1" name="Rectangle 11"/>
          <p:cNvSpPr/>
          <p:nvPr/>
        </p:nvSpPr>
        <p:spPr>
          <a:xfrm rot="5400000" flipH="1">
            <a:off x="-1417539" y="1417538"/>
            <a:ext cx="6875819" cy="4040745"/>
          </a:xfrm>
          <a:prstGeom prst="rect">
            <a:avLst/>
          </a:prstGeom>
          <a:gradFill>
            <a:gsLst>
              <a:gs pos="0">
                <a:srgbClr val="000000"/>
              </a:gs>
              <a:gs pos="100000">
                <a:srgbClr val="2F5597"/>
              </a:gs>
            </a:gsLst>
            <a:lin ang="18600000"/>
          </a:gradFill>
          <a:ln w="12700">
            <a:miter lim="400000"/>
          </a:ln>
        </p:spPr>
        <p:txBody>
          <a:bodyPr lIns="45719" rIns="45719" anchor="ctr"/>
          <a:lstStyle/>
          <a:p>
            <a:pPr algn="ctr">
              <a:defRPr>
                <a:solidFill>
                  <a:srgbClr val="FFFFFF"/>
                </a:solidFill>
              </a:defRPr>
            </a:pPr>
            <a:endParaRPr/>
          </a:p>
        </p:txBody>
      </p:sp>
      <p:sp>
        <p:nvSpPr>
          <p:cNvPr id="132" name="Rectangle 13"/>
          <p:cNvSpPr/>
          <p:nvPr/>
        </p:nvSpPr>
        <p:spPr>
          <a:xfrm rot="16200000">
            <a:off x="-158496" y="2660472"/>
            <a:ext cx="4355595" cy="4038605"/>
          </a:xfrm>
          <a:prstGeom prst="rect">
            <a:avLst/>
          </a:prstGeom>
          <a:gradFill>
            <a:gsLst>
              <a:gs pos="0">
                <a:schemeClr val="accent1">
                  <a:alpha val="50000"/>
                </a:schemeClr>
              </a:gs>
              <a:gs pos="100000">
                <a:srgbClr val="203864">
                  <a:alpha val="0"/>
                </a:srgbClr>
              </a:gs>
            </a:gsLst>
            <a:lin ang="11400000"/>
          </a:gradFill>
          <a:ln w="12700">
            <a:miter lim="400000"/>
          </a:ln>
        </p:spPr>
        <p:txBody>
          <a:bodyPr lIns="45719" rIns="45719" anchor="ctr"/>
          <a:lstStyle/>
          <a:p>
            <a:pPr algn="ctr">
              <a:defRPr>
                <a:solidFill>
                  <a:srgbClr val="FFFFFF"/>
                </a:solidFill>
              </a:defRPr>
            </a:pPr>
            <a:endParaRPr/>
          </a:p>
        </p:txBody>
      </p:sp>
      <p:sp>
        <p:nvSpPr>
          <p:cNvPr id="133" name="Rectangle 15"/>
          <p:cNvSpPr/>
          <p:nvPr/>
        </p:nvSpPr>
        <p:spPr>
          <a:xfrm rot="16200000" flipH="1">
            <a:off x="-1180883" y="1638085"/>
            <a:ext cx="6857574" cy="3581402"/>
          </a:xfrm>
          <a:prstGeom prst="rect">
            <a:avLst/>
          </a:prstGeom>
          <a:gradFill>
            <a:gsLst>
              <a:gs pos="0">
                <a:srgbClr val="000000">
                  <a:alpha val="58999"/>
                </a:srgbClr>
              </a:gs>
              <a:gs pos="69000">
                <a:schemeClr val="accent1">
                  <a:alpha val="0"/>
                </a:schemeClr>
              </a:gs>
            </a:gsLst>
            <a:lin ang="13200000"/>
          </a:gradFill>
          <a:ln w="12700">
            <a:miter lim="400000"/>
          </a:ln>
        </p:spPr>
        <p:txBody>
          <a:bodyPr lIns="45719" rIns="45719" anchor="ctr"/>
          <a:lstStyle/>
          <a:p>
            <a:pPr algn="ctr">
              <a:defRPr>
                <a:solidFill>
                  <a:srgbClr val="FFFFFF"/>
                </a:solidFill>
              </a:defRPr>
            </a:pPr>
            <a:endParaRPr/>
          </a:p>
        </p:txBody>
      </p:sp>
      <p:sp>
        <p:nvSpPr>
          <p:cNvPr id="134" name="Freeform: Shape 17"/>
          <p:cNvSpPr/>
          <p:nvPr/>
        </p:nvSpPr>
        <p:spPr>
          <a:xfrm rot="6097846">
            <a:off x="-384850" y="1189807"/>
            <a:ext cx="4808303" cy="4088667"/>
          </a:xfrm>
          <a:custGeom>
            <a:avLst/>
            <a:gdLst/>
            <a:ahLst/>
            <a:cxnLst>
              <a:cxn ang="0">
                <a:pos x="wd2" y="hd2"/>
              </a:cxn>
              <a:cxn ang="5400000">
                <a:pos x="wd2" y="hd2"/>
              </a:cxn>
              <a:cxn ang="10800000">
                <a:pos x="wd2" y="hd2"/>
              </a:cxn>
              <a:cxn ang="16200000">
                <a:pos x="wd2" y="hd2"/>
              </a:cxn>
            </a:cxnLst>
            <a:rect l="0" t="0"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39000">
                <a:srgbClr val="8FAADC">
                  <a:alpha val="0"/>
                </a:srgbClr>
              </a:gs>
              <a:gs pos="100000">
                <a:srgbClr val="2F5597">
                  <a:alpha val="26000"/>
                </a:srgbClr>
              </a:gs>
            </a:gsLst>
            <a:lin ang="18600000"/>
          </a:gradFill>
          <a:ln w="12700">
            <a:miter lim="400000"/>
          </a:ln>
        </p:spPr>
        <p:txBody>
          <a:bodyPr lIns="45719" rIns="45719" anchor="ctr"/>
          <a:lstStyle/>
          <a:p>
            <a:pPr algn="ctr">
              <a:defRPr>
                <a:solidFill>
                  <a:srgbClr val="FFFFFF"/>
                </a:solidFill>
              </a:defRPr>
            </a:pPr>
            <a:endParaRPr/>
          </a:p>
        </p:txBody>
      </p:sp>
      <p:sp>
        <p:nvSpPr>
          <p:cNvPr id="135" name="Title 1"/>
          <p:cNvSpPr txBox="1">
            <a:spLocks noGrp="1"/>
          </p:cNvSpPr>
          <p:nvPr>
            <p:ph type="title"/>
          </p:nvPr>
        </p:nvSpPr>
        <p:spPr>
          <a:xfrm>
            <a:off x="330020" y="2484158"/>
            <a:ext cx="3378563" cy="3071907"/>
          </a:xfrm>
          <a:prstGeom prst="rect">
            <a:avLst/>
          </a:prstGeom>
        </p:spPr>
        <p:txBody>
          <a:bodyPr anchor="t"/>
          <a:lstStyle/>
          <a:p>
            <a:pPr algn="ctr">
              <a:defRPr sz="3100">
                <a:solidFill>
                  <a:srgbClr val="FFFFFF"/>
                </a:solidFill>
                <a:latin typeface="Baskerville"/>
                <a:ea typeface="Baskerville"/>
                <a:cs typeface="Baskerville"/>
                <a:sym typeface="Baskerville"/>
              </a:defRPr>
            </a:pPr>
            <a:r>
              <a:rPr dirty="0">
                <a:latin typeface="Calibri" panose="020F0502020204030204" pitchFamily="34" charset="0"/>
                <a:cs typeface="Calibri" panose="020F0502020204030204" pitchFamily="34" charset="0"/>
              </a:rPr>
              <a:t>Science with Dr. Christina Rahm</a:t>
            </a:r>
            <a:br>
              <a:rPr dirty="0">
                <a:latin typeface="+mj-lt"/>
              </a:rPr>
            </a:br>
            <a:br>
              <a:rPr dirty="0">
                <a:latin typeface="+mj-lt"/>
              </a:rPr>
            </a:br>
            <a:br>
              <a:rPr dirty="0">
                <a:latin typeface="+mj-lt"/>
              </a:rPr>
            </a:br>
            <a:r>
              <a:rPr b="1" dirty="0">
                <a:latin typeface="Calibri" panose="020F0502020204030204" pitchFamily="34" charset="0"/>
                <a:cs typeface="Calibri" panose="020F0502020204030204" pitchFamily="34" charset="0"/>
              </a:rPr>
              <a:t>We will get started shortly.</a:t>
            </a:r>
          </a:p>
        </p:txBody>
      </p:sp>
      <p:pic>
        <p:nvPicPr>
          <p:cNvPr id="136" name="Picture 4" descr="Picture 4"/>
          <p:cNvPicPr>
            <a:picLocks noChangeAspect="1"/>
          </p:cNvPicPr>
          <p:nvPr/>
        </p:nvPicPr>
        <p:blipFill>
          <a:blip r:embed="rId2"/>
          <a:stretch>
            <a:fillRect/>
          </a:stretch>
        </p:blipFill>
        <p:spPr>
          <a:xfrm>
            <a:off x="5168319" y="467208"/>
            <a:ext cx="5893966" cy="5923585"/>
          </a:xfrm>
          <a:prstGeom prst="rect">
            <a:avLst/>
          </a:prstGeom>
          <a:ln w="12700">
            <a:miter lim="400000"/>
          </a:ln>
        </p:spPr>
      </p:pic>
    </p:spTree>
    <p:extLst>
      <p:ext uri="{BB962C8B-B14F-4D97-AF65-F5344CB8AC3E}">
        <p14:creationId xmlns:p14="http://schemas.microsoft.com/office/powerpoint/2010/main" val="43828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859521B8-FBD4-2642-A74A-E89D5C8F1664}"/>
              </a:ext>
            </a:extLst>
          </p:cNvPr>
          <p:cNvPicPr>
            <a:picLocks noGrp="1" noChangeAspect="1"/>
          </p:cNvPicPr>
          <p:nvPr>
            <p:ph idx="1"/>
          </p:nvPr>
        </p:nvPicPr>
        <p:blipFill>
          <a:blip r:embed="rId2"/>
          <a:stretch>
            <a:fillRect/>
          </a:stretch>
        </p:blipFill>
        <p:spPr>
          <a:xfrm>
            <a:off x="2705100" y="1"/>
            <a:ext cx="6781800" cy="6857999"/>
          </a:xfrm>
          <a:prstGeom prst="rect">
            <a:avLst/>
          </a:prstGeom>
        </p:spPr>
      </p:pic>
      <p:sp>
        <p:nvSpPr>
          <p:cNvPr id="43" name="Freeform: Shape 3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580679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648853-1340-8745-A9D5-6BDC657256EA}"/>
              </a:ext>
            </a:extLst>
          </p:cNvPr>
          <p:cNvPicPr>
            <a:picLocks noChangeAspect="1"/>
          </p:cNvPicPr>
          <p:nvPr/>
        </p:nvPicPr>
        <p:blipFill rotWithShape="1">
          <a:blip r:embed="rId2"/>
          <a:srcRect t="10755" b="497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B31CA8-CC81-884C-A5B2-D93EDEED7EE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dirty="0">
                <a:solidFill>
                  <a:schemeClr val="tx1">
                    <a:lumMod val="85000"/>
                    <a:lumOff val="15000"/>
                  </a:schemeClr>
                </a:solidFill>
              </a:rPr>
              <a:t>Let’s Walk Through The Case Study Form</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14" descr="Picture 14">
            <a:extLst>
              <a:ext uri="{FF2B5EF4-FFF2-40B4-BE49-F238E27FC236}">
                <a16:creationId xmlns:a16="http://schemas.microsoft.com/office/drawing/2014/main" id="{CD5E61E0-4AB1-2543-859C-00C642B1367D}"/>
              </a:ext>
            </a:extLst>
          </p:cNvPr>
          <p:cNvPicPr>
            <a:picLocks noChangeAspect="1"/>
          </p:cNvPicPr>
          <p:nvPr/>
        </p:nvPicPr>
        <p:blipFill>
          <a:blip r:embed="rId3"/>
          <a:stretch>
            <a:fillRect/>
          </a:stretch>
        </p:blipFill>
        <p:spPr>
          <a:xfrm>
            <a:off x="-167746" y="-165545"/>
            <a:ext cx="2620829" cy="2280089"/>
          </a:xfrm>
          <a:prstGeom prst="rect">
            <a:avLst/>
          </a:prstGeom>
          <a:ln w="12700">
            <a:miter lim="400000"/>
          </a:ln>
        </p:spPr>
      </p:pic>
    </p:spTree>
    <p:extLst>
      <p:ext uri="{BB962C8B-B14F-4D97-AF65-F5344CB8AC3E}">
        <p14:creationId xmlns:p14="http://schemas.microsoft.com/office/powerpoint/2010/main" val="3873120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7014E6E-811A-FB49-8264-89F397D21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26" name="Picture 25">
            <a:extLst>
              <a:ext uri="{FF2B5EF4-FFF2-40B4-BE49-F238E27FC236}">
                <a16:creationId xmlns:a16="http://schemas.microsoft.com/office/drawing/2014/main" id="{7715AEC2-2CC4-ED44-90B1-C4C93A5938CE}"/>
              </a:ext>
            </a:extLst>
          </p:cNvPr>
          <p:cNvPicPr>
            <a:picLocks noChangeAspect="1"/>
          </p:cNvPicPr>
          <p:nvPr/>
        </p:nvPicPr>
        <p:blipFill>
          <a:blip r:embed="rId3"/>
          <a:stretch>
            <a:fillRect/>
          </a:stretch>
        </p:blipFill>
        <p:spPr>
          <a:xfrm>
            <a:off x="991699" y="480060"/>
            <a:ext cx="4428745" cy="5863079"/>
          </a:xfrm>
          <a:prstGeom prst="rect">
            <a:avLst/>
          </a:prstGeom>
        </p:spPr>
      </p:pic>
      <p:pic>
        <p:nvPicPr>
          <p:cNvPr id="32" name="Picture 31">
            <a:extLst>
              <a:ext uri="{FF2B5EF4-FFF2-40B4-BE49-F238E27FC236}">
                <a16:creationId xmlns:a16="http://schemas.microsoft.com/office/drawing/2014/main" id="{A805960B-5E6F-5140-B0A4-9C18C65C97B9}"/>
              </a:ext>
            </a:extLst>
          </p:cNvPr>
          <p:cNvPicPr>
            <a:picLocks noChangeAspect="1"/>
          </p:cNvPicPr>
          <p:nvPr/>
        </p:nvPicPr>
        <p:blipFill>
          <a:blip r:embed="rId4"/>
          <a:stretch>
            <a:fillRect/>
          </a:stretch>
        </p:blipFill>
        <p:spPr>
          <a:xfrm>
            <a:off x="6531930" y="480061"/>
            <a:ext cx="4614540" cy="5897880"/>
          </a:xfrm>
          <a:prstGeom prst="rect">
            <a:avLst/>
          </a:prstGeom>
        </p:spPr>
      </p:pic>
    </p:spTree>
    <p:extLst>
      <p:ext uri="{BB962C8B-B14F-4D97-AF65-F5344CB8AC3E}">
        <p14:creationId xmlns:p14="http://schemas.microsoft.com/office/powerpoint/2010/main" val="1321105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C62E30-B414-A04F-B7FB-F4314272E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17" name="Picture 16">
            <a:extLst>
              <a:ext uri="{FF2B5EF4-FFF2-40B4-BE49-F238E27FC236}">
                <a16:creationId xmlns:a16="http://schemas.microsoft.com/office/drawing/2014/main" id="{9F76DC97-A17A-C942-BC21-EB184C7651D3}"/>
              </a:ext>
            </a:extLst>
          </p:cNvPr>
          <p:cNvPicPr>
            <a:picLocks noChangeAspect="1"/>
          </p:cNvPicPr>
          <p:nvPr/>
        </p:nvPicPr>
        <p:blipFill>
          <a:blip r:embed="rId3"/>
          <a:stretch>
            <a:fillRect/>
          </a:stretch>
        </p:blipFill>
        <p:spPr>
          <a:xfrm>
            <a:off x="1067939" y="480060"/>
            <a:ext cx="4276265" cy="5932681"/>
          </a:xfrm>
          <a:prstGeom prst="rect">
            <a:avLst/>
          </a:prstGeom>
        </p:spPr>
      </p:pic>
      <p:pic>
        <p:nvPicPr>
          <p:cNvPr id="19" name="Picture 18">
            <a:extLst>
              <a:ext uri="{FF2B5EF4-FFF2-40B4-BE49-F238E27FC236}">
                <a16:creationId xmlns:a16="http://schemas.microsoft.com/office/drawing/2014/main" id="{95F764ED-FC2A-2641-9A6E-BCFE6E7F97CC}"/>
              </a:ext>
            </a:extLst>
          </p:cNvPr>
          <p:cNvPicPr>
            <a:picLocks noChangeAspect="1"/>
          </p:cNvPicPr>
          <p:nvPr/>
        </p:nvPicPr>
        <p:blipFill>
          <a:blip r:embed="rId4"/>
          <a:stretch>
            <a:fillRect/>
          </a:stretch>
        </p:blipFill>
        <p:spPr>
          <a:xfrm>
            <a:off x="6815703" y="480060"/>
            <a:ext cx="4340447" cy="5897880"/>
          </a:xfrm>
          <a:prstGeom prst="rect">
            <a:avLst/>
          </a:prstGeom>
        </p:spPr>
      </p:pic>
    </p:spTree>
    <p:extLst>
      <p:ext uri="{BB962C8B-B14F-4D97-AF65-F5344CB8AC3E}">
        <p14:creationId xmlns:p14="http://schemas.microsoft.com/office/powerpoint/2010/main" val="426257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48E31BF-E026-8C4E-9C4D-637E00A41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17" name="Picture 16">
            <a:extLst>
              <a:ext uri="{FF2B5EF4-FFF2-40B4-BE49-F238E27FC236}">
                <a16:creationId xmlns:a16="http://schemas.microsoft.com/office/drawing/2014/main" id="{BA559564-7CD3-2749-A0F5-228E05291FFF}"/>
              </a:ext>
            </a:extLst>
          </p:cNvPr>
          <p:cNvPicPr>
            <a:picLocks noChangeAspect="1"/>
          </p:cNvPicPr>
          <p:nvPr/>
        </p:nvPicPr>
        <p:blipFill>
          <a:blip r:embed="rId3"/>
          <a:stretch>
            <a:fillRect/>
          </a:stretch>
        </p:blipFill>
        <p:spPr>
          <a:xfrm>
            <a:off x="1148672" y="480060"/>
            <a:ext cx="4114800" cy="5880480"/>
          </a:xfrm>
          <a:prstGeom prst="rect">
            <a:avLst/>
          </a:prstGeom>
        </p:spPr>
      </p:pic>
      <p:pic>
        <p:nvPicPr>
          <p:cNvPr id="22" name="Content Placeholder 21">
            <a:extLst>
              <a:ext uri="{FF2B5EF4-FFF2-40B4-BE49-F238E27FC236}">
                <a16:creationId xmlns:a16="http://schemas.microsoft.com/office/drawing/2014/main" id="{9E0CF66B-CC44-B74C-B224-1C58E932DA93}"/>
              </a:ext>
            </a:extLst>
          </p:cNvPr>
          <p:cNvPicPr>
            <a:picLocks noGrp="1" noChangeAspect="1"/>
          </p:cNvPicPr>
          <p:nvPr>
            <p:ph idx="1"/>
          </p:nvPr>
        </p:nvPicPr>
        <p:blipFill>
          <a:blip r:embed="rId4"/>
          <a:stretch>
            <a:fillRect/>
          </a:stretch>
        </p:blipFill>
        <p:spPr>
          <a:xfrm>
            <a:off x="7004882" y="480060"/>
            <a:ext cx="3962090" cy="5880480"/>
          </a:xfrm>
        </p:spPr>
      </p:pic>
    </p:spTree>
    <p:extLst>
      <p:ext uri="{BB962C8B-B14F-4D97-AF65-F5344CB8AC3E}">
        <p14:creationId xmlns:p14="http://schemas.microsoft.com/office/powerpoint/2010/main" val="3190065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23C40B3-AE11-6F42-BCB5-F348EE548047}"/>
              </a:ext>
            </a:extLst>
          </p:cNvPr>
          <p:cNvPicPr>
            <a:picLocks noChangeAspect="1"/>
          </p:cNvPicPr>
          <p:nvPr/>
        </p:nvPicPr>
        <p:blipFill>
          <a:blip r:embed="rId2"/>
          <a:stretch>
            <a:fillRect/>
          </a:stretch>
        </p:blipFill>
        <p:spPr>
          <a:xfrm>
            <a:off x="6432551" y="557195"/>
            <a:ext cx="4595812" cy="5014548"/>
          </a:xfrm>
          <a:prstGeom prst="rect">
            <a:avLst/>
          </a:prstGeom>
        </p:spPr>
      </p:pic>
      <p:pic>
        <p:nvPicPr>
          <p:cNvPr id="5" name="Content Placeholder 4">
            <a:extLst>
              <a:ext uri="{FF2B5EF4-FFF2-40B4-BE49-F238E27FC236}">
                <a16:creationId xmlns:a16="http://schemas.microsoft.com/office/drawing/2014/main" id="{A90AD2B3-B993-A64D-A5D7-A02156F708F0}"/>
              </a:ext>
            </a:extLst>
          </p:cNvPr>
          <p:cNvPicPr>
            <a:picLocks noGrp="1" noChangeAspect="1"/>
          </p:cNvPicPr>
          <p:nvPr>
            <p:ph idx="1"/>
          </p:nvPr>
        </p:nvPicPr>
        <p:blipFill>
          <a:blip r:embed="rId3"/>
          <a:stretch>
            <a:fillRect/>
          </a:stretch>
        </p:blipFill>
        <p:spPr>
          <a:xfrm>
            <a:off x="1562101" y="557194"/>
            <a:ext cx="4870450" cy="5014549"/>
          </a:xfrm>
        </p:spPr>
      </p:pic>
      <p:sp>
        <p:nvSpPr>
          <p:cNvPr id="2" name="Title 1">
            <a:extLst>
              <a:ext uri="{FF2B5EF4-FFF2-40B4-BE49-F238E27FC236}">
                <a16:creationId xmlns:a16="http://schemas.microsoft.com/office/drawing/2014/main" id="{850E3D52-0853-0146-B499-B94DA7DB2D04}"/>
              </a:ext>
            </a:extLst>
          </p:cNvPr>
          <p:cNvSpPr>
            <a:spLocks noGrp="1"/>
          </p:cNvSpPr>
          <p:nvPr>
            <p:ph type="title"/>
          </p:nvPr>
        </p:nvSpPr>
        <p:spPr>
          <a:xfrm>
            <a:off x="836675" y="5743540"/>
            <a:ext cx="10515600" cy="942664"/>
          </a:xfrm>
        </p:spPr>
        <p:txBody>
          <a:bodyPr vert="horz" lIns="91440" tIns="45720" rIns="91440" bIns="45720" rtlCol="0" anchor="ctr">
            <a:normAutofit/>
          </a:bodyPr>
          <a:lstStyle/>
          <a:p>
            <a:pPr algn="ctr"/>
            <a:r>
              <a:rPr lang="en-US" sz="5200" b="1" kern="1200" dirty="0">
                <a:solidFill>
                  <a:schemeClr val="tx1"/>
                </a:solidFill>
                <a:latin typeface="+mj-lt"/>
                <a:ea typeface="+mj-ea"/>
                <a:cs typeface="+mj-cs"/>
              </a:rPr>
              <a:t>Finished Case Study </a:t>
            </a:r>
          </a:p>
        </p:txBody>
      </p:sp>
    </p:spTree>
    <p:extLst>
      <p:ext uri="{BB962C8B-B14F-4D97-AF65-F5344CB8AC3E}">
        <p14:creationId xmlns:p14="http://schemas.microsoft.com/office/powerpoint/2010/main" val="276737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52175-1E18-894A-9D9B-9C0691881824}"/>
              </a:ext>
            </a:extLst>
          </p:cNvPr>
          <p:cNvSpPr>
            <a:spLocks noGrp="1"/>
          </p:cNvSpPr>
          <p:nvPr>
            <p:ph type="title"/>
          </p:nvPr>
        </p:nvSpPr>
        <p:spPr>
          <a:xfrm>
            <a:off x="1386840" y="-1130632"/>
            <a:ext cx="9276178" cy="4240743"/>
          </a:xfrm>
        </p:spPr>
        <p:txBody>
          <a:bodyPr vert="horz" lIns="91440" tIns="45720" rIns="91440" bIns="45720" rtlCol="0" anchor="b">
            <a:normAutofit/>
          </a:bodyPr>
          <a:lstStyle/>
          <a:p>
            <a:pPr algn="ctr"/>
            <a:r>
              <a:rPr lang="en-US" sz="6600" kern="1200" dirty="0">
                <a:solidFill>
                  <a:schemeClr val="tx1"/>
                </a:solidFill>
                <a:latin typeface="+mj-lt"/>
                <a:ea typeface="+mj-ea"/>
                <a:cs typeface="+mj-cs"/>
              </a:rPr>
              <a:t>THANK YOU FOR</a:t>
            </a:r>
            <a:br>
              <a:rPr lang="en-US" sz="6600" kern="1200" dirty="0">
                <a:solidFill>
                  <a:schemeClr val="tx1"/>
                </a:solidFill>
                <a:latin typeface="+mj-lt"/>
                <a:ea typeface="+mj-ea"/>
                <a:cs typeface="+mj-cs"/>
              </a:rPr>
            </a:br>
            <a:r>
              <a:rPr lang="en-US" sz="6600" kern="1200" dirty="0">
                <a:solidFill>
                  <a:schemeClr val="tx1"/>
                </a:solidFill>
                <a:latin typeface="+mj-lt"/>
                <a:ea typeface="+mj-ea"/>
                <a:cs typeface="+mj-cs"/>
              </a:rPr>
              <a:t> JOINING US TODAY </a:t>
            </a:r>
          </a:p>
        </p:txBody>
      </p:sp>
      <p:sp>
        <p:nvSpPr>
          <p:cNvPr id="10" name="Rectangle 9">
            <a:extLst>
              <a:ext uri="{FF2B5EF4-FFF2-40B4-BE49-F238E27FC236}">
                <a16:creationId xmlns:a16="http://schemas.microsoft.com/office/drawing/2014/main" id="{35FED45D-D144-4B05-BBCF-B68683958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C83F17D-F66A-2341-9D75-E0A9DE6D0166}"/>
              </a:ext>
            </a:extLst>
          </p:cNvPr>
          <p:cNvSpPr/>
          <p:nvPr/>
        </p:nvSpPr>
        <p:spPr>
          <a:xfrm>
            <a:off x="2556991" y="5629275"/>
            <a:ext cx="7661072" cy="461665"/>
          </a:xfrm>
          <a:prstGeom prst="rect">
            <a:avLst/>
          </a:prstGeom>
        </p:spPr>
        <p:txBody>
          <a:bodyPr wrap="none">
            <a:spAutoFit/>
          </a:bodyPr>
          <a:lstStyle/>
          <a:p>
            <a:r>
              <a:rPr lang="en-US" sz="2400" dirty="0"/>
              <a:t>Go Visit </a:t>
            </a:r>
            <a:r>
              <a:rPr lang="en-US" sz="2400" dirty="0">
                <a:hlinkClick r:id="rId2"/>
              </a:rPr>
              <a:t>https://sciencenutritionsociety.com</a:t>
            </a:r>
            <a:r>
              <a:rPr lang="en-US" sz="2400" dirty="0"/>
              <a:t> to sign up now!</a:t>
            </a:r>
          </a:p>
        </p:txBody>
      </p:sp>
      <p:pic>
        <p:nvPicPr>
          <p:cNvPr id="8" name="Picture 14" descr="Picture 14">
            <a:extLst>
              <a:ext uri="{FF2B5EF4-FFF2-40B4-BE49-F238E27FC236}">
                <a16:creationId xmlns:a16="http://schemas.microsoft.com/office/drawing/2014/main" id="{B4C3B928-D3AF-4142-94E5-E9CD2A639E01}"/>
              </a:ext>
            </a:extLst>
          </p:cNvPr>
          <p:cNvPicPr>
            <a:picLocks noChangeAspect="1"/>
          </p:cNvPicPr>
          <p:nvPr/>
        </p:nvPicPr>
        <p:blipFill>
          <a:blip r:embed="rId3"/>
          <a:stretch>
            <a:fillRect/>
          </a:stretch>
        </p:blipFill>
        <p:spPr>
          <a:xfrm>
            <a:off x="4225263" y="2613225"/>
            <a:ext cx="3741473" cy="3255035"/>
          </a:xfrm>
          <a:prstGeom prst="rect">
            <a:avLst/>
          </a:prstGeom>
          <a:ln w="12700">
            <a:miter lim="400000"/>
          </a:ln>
        </p:spPr>
      </p:pic>
      <p:pic>
        <p:nvPicPr>
          <p:cNvPr id="9" name="Picture 8">
            <a:extLst>
              <a:ext uri="{FF2B5EF4-FFF2-40B4-BE49-F238E27FC236}">
                <a16:creationId xmlns:a16="http://schemas.microsoft.com/office/drawing/2014/main" id="{A089C260-82F1-F24F-8582-F69BAAE64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3284030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70"/>
          <p:cNvSpPr/>
          <p:nvPr/>
        </p:nvSpPr>
        <p:spPr>
          <a:xfrm>
            <a:off x="-1" y="0"/>
            <a:ext cx="121916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50" name="Picture 4" descr="Picture 4"/>
          <p:cNvPicPr>
            <a:picLocks noChangeAspect="1"/>
          </p:cNvPicPr>
          <p:nvPr/>
        </p:nvPicPr>
        <p:blipFill>
          <a:blip r:embed="rId3">
            <a:alphaModFix amt="70000"/>
          </a:blip>
          <a:srcRect t="18356" b="24887"/>
          <a:stretch>
            <a:fillRect/>
          </a:stretch>
        </p:blipFill>
        <p:spPr>
          <a:xfrm>
            <a:off x="3132038" y="2041"/>
            <a:ext cx="9059658" cy="6855959"/>
          </a:xfrm>
          <a:prstGeom prst="rect">
            <a:avLst/>
          </a:prstGeom>
          <a:ln w="12700">
            <a:miter lim="400000"/>
          </a:ln>
        </p:spPr>
      </p:pic>
      <p:sp>
        <p:nvSpPr>
          <p:cNvPr id="151" name="Title 1"/>
          <p:cNvSpPr txBox="1">
            <a:spLocks noGrp="1"/>
          </p:cNvSpPr>
          <p:nvPr>
            <p:ph type="title"/>
          </p:nvPr>
        </p:nvSpPr>
        <p:spPr>
          <a:xfrm>
            <a:off x="6556100" y="1099671"/>
            <a:ext cx="4972511" cy="3367554"/>
          </a:xfrm>
          <a:prstGeom prst="rect">
            <a:avLst/>
          </a:prstGeom>
        </p:spPr>
        <p:txBody>
          <a:bodyPr anchor="b"/>
          <a:lstStyle>
            <a:lvl1pPr>
              <a:defRPr sz="6600">
                <a:latin typeface="Baskerville"/>
                <a:ea typeface="Baskerville"/>
                <a:cs typeface="Baskerville"/>
                <a:sym typeface="Baskerville"/>
              </a:defRPr>
            </a:lvl1pPr>
          </a:lstStyle>
          <a:p>
            <a:r>
              <a:rPr dirty="0">
                <a:solidFill>
                  <a:schemeClr val="bg1"/>
                </a:solidFill>
                <a:latin typeface="+mj-lt"/>
              </a:rPr>
              <a:t>Dr. Dori </a:t>
            </a:r>
            <a:r>
              <a:rPr dirty="0" err="1">
                <a:solidFill>
                  <a:schemeClr val="bg1"/>
                </a:solidFill>
                <a:latin typeface="+mj-lt"/>
              </a:rPr>
              <a:t>Naerbo</a:t>
            </a:r>
            <a:r>
              <a:rPr dirty="0">
                <a:solidFill>
                  <a:schemeClr val="bg1"/>
                </a:solidFill>
                <a:latin typeface="+mj-lt"/>
              </a:rPr>
              <a:t>, Ph.D.</a:t>
            </a:r>
            <a:r>
              <a:rPr dirty="0">
                <a:solidFill>
                  <a:schemeClr val="tx1"/>
                </a:solidFill>
                <a:latin typeface="+mj-lt"/>
              </a:rPr>
              <a:t> </a:t>
            </a:r>
          </a:p>
        </p:txBody>
      </p:sp>
      <p:sp>
        <p:nvSpPr>
          <p:cNvPr id="152" name="Freeform: Shape 72"/>
          <p:cNvSpPr/>
          <p:nvPr/>
        </p:nvSpPr>
        <p:spPr>
          <a:xfrm>
            <a:off x="0" y="3"/>
            <a:ext cx="5859484" cy="6857998"/>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9" rIns="45719" anchor="ctr"/>
          <a:lstStyle/>
          <a:p>
            <a:pPr algn="ctr">
              <a:defRPr>
                <a:solidFill>
                  <a:srgbClr val="FFFFFF"/>
                </a:solidFill>
              </a:defRPr>
            </a:pPr>
            <a:endParaRPr/>
          </a:p>
        </p:txBody>
      </p:sp>
      <p:pic>
        <p:nvPicPr>
          <p:cNvPr id="153" name="Picture 2" descr="Picture 2"/>
          <p:cNvPicPr>
            <a:picLocks noChangeAspect="1"/>
          </p:cNvPicPr>
          <p:nvPr/>
        </p:nvPicPr>
        <p:blipFill>
          <a:blip r:embed="rId4"/>
          <a:srcRect l="32099" r="18348"/>
          <a:stretch>
            <a:fillRect/>
          </a:stretch>
        </p:blipFill>
        <p:spPr>
          <a:xfrm>
            <a:off x="0" y="3"/>
            <a:ext cx="6095604" cy="6857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9"/>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54" name="Picture 9" descr="Picture 9"/>
          <p:cNvPicPr>
            <a:picLocks noChangeAspect="1"/>
          </p:cNvPicPr>
          <p:nvPr/>
        </p:nvPicPr>
        <p:blipFill>
          <a:blip r:embed="rId5"/>
          <a:stretch>
            <a:fillRect/>
          </a:stretch>
        </p:blipFill>
        <p:spPr>
          <a:xfrm>
            <a:off x="10306987" y="-127323"/>
            <a:ext cx="2038992" cy="1773897"/>
          </a:xfrm>
          <a:prstGeom prst="rect">
            <a:avLst/>
          </a:prstGeom>
          <a:ln w="12700">
            <a:miter lim="400000"/>
          </a:ln>
        </p:spPr>
      </p:pic>
    </p:spTree>
    <p:extLst>
      <p:ext uri="{BB962C8B-B14F-4D97-AF65-F5344CB8AC3E}">
        <p14:creationId xmlns:p14="http://schemas.microsoft.com/office/powerpoint/2010/main" val="281057219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000"/>
                                  </p:stCondLst>
                                  <p:iterate>
                                    <p:tmAbs val="0"/>
                                  </p:iterate>
                                  <p:childTnLst>
                                    <p:set>
                                      <p:cBhvr>
                                        <p:cTn id="6" fill="hold"/>
                                        <p:tgtEl>
                                          <p:spTgt spid="151"/>
                                        </p:tgtEl>
                                        <p:attrNameLst>
                                          <p:attrName>style.visibility</p:attrName>
                                        </p:attrNameLst>
                                      </p:cBhvr>
                                      <p:to>
                                        <p:strVal val="visible"/>
                                      </p:to>
                                    </p:set>
                                    <p:animEffect transition="in" filter="dissolve">
                                      <p:cBhvr>
                                        <p:cTn id="7" dur="7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4" descr="Picture 4"/>
          <p:cNvPicPr>
            <a:picLocks noChangeAspect="1"/>
          </p:cNvPicPr>
          <p:nvPr/>
        </p:nvPicPr>
        <p:blipFill>
          <a:blip r:embed="rId3">
            <a:alphaModFix amt="40000"/>
          </a:blip>
          <a:srcRect r="11794" b="1"/>
          <a:stretch>
            <a:fillRect/>
          </a:stretch>
        </p:blipFill>
        <p:spPr>
          <a:xfrm>
            <a:off x="3132160" y="2041"/>
            <a:ext cx="9059841" cy="6855960"/>
          </a:xfrm>
          <a:prstGeom prst="rect">
            <a:avLst/>
          </a:prstGeom>
          <a:ln w="12700">
            <a:miter lim="400000"/>
          </a:ln>
        </p:spPr>
      </p:pic>
      <p:sp>
        <p:nvSpPr>
          <p:cNvPr id="159" name="Title 1"/>
          <p:cNvSpPr txBox="1">
            <a:spLocks noGrp="1"/>
          </p:cNvSpPr>
          <p:nvPr>
            <p:ph type="title"/>
          </p:nvPr>
        </p:nvSpPr>
        <p:spPr>
          <a:xfrm>
            <a:off x="6657592" y="1539509"/>
            <a:ext cx="4972511" cy="3367554"/>
          </a:xfrm>
          <a:prstGeom prst="rect">
            <a:avLst/>
          </a:prstGeom>
        </p:spPr>
        <p:txBody>
          <a:bodyPr anchor="b"/>
          <a:lstStyle>
            <a:lvl1pPr>
              <a:defRPr sz="5600">
                <a:latin typeface="Baskerville"/>
                <a:ea typeface="Baskerville"/>
                <a:cs typeface="Baskerville"/>
                <a:sym typeface="Baskerville"/>
              </a:defRPr>
            </a:lvl1pPr>
          </a:lstStyle>
          <a:p>
            <a:r>
              <a:rPr dirty="0">
                <a:latin typeface="+mj-lt"/>
              </a:rPr>
              <a:t>Dr. Christina Rahm CEO &amp; Chief Science Officer</a:t>
            </a:r>
          </a:p>
        </p:txBody>
      </p:sp>
      <p:pic>
        <p:nvPicPr>
          <p:cNvPr id="160" name="Picture 2" descr="Picture 2"/>
          <p:cNvPicPr>
            <a:picLocks noChangeAspect="1"/>
          </p:cNvPicPr>
          <p:nvPr/>
        </p:nvPicPr>
        <p:blipFill>
          <a:blip r:embed="rId4"/>
          <a:srcRect r="2" b="10558"/>
          <a:stretch>
            <a:fillRect/>
          </a:stretch>
        </p:blipFill>
        <p:spPr>
          <a:xfrm>
            <a:off x="0" y="2"/>
            <a:ext cx="6095604"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9"/>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61" name="Picture 3" descr="Picture 3"/>
          <p:cNvPicPr>
            <a:picLocks noChangeAspect="1"/>
          </p:cNvPicPr>
          <p:nvPr/>
        </p:nvPicPr>
        <p:blipFill>
          <a:blip r:embed="rId5"/>
          <a:stretch>
            <a:fillRect/>
          </a:stretch>
        </p:blipFill>
        <p:spPr>
          <a:xfrm>
            <a:off x="10306987" y="-127323"/>
            <a:ext cx="2038992" cy="1773897"/>
          </a:xfrm>
          <a:prstGeom prst="rect">
            <a:avLst/>
          </a:prstGeom>
          <a:ln w="12700">
            <a:miter lim="400000"/>
          </a:ln>
        </p:spPr>
      </p:pic>
    </p:spTree>
    <p:extLst>
      <p:ext uri="{BB962C8B-B14F-4D97-AF65-F5344CB8AC3E}">
        <p14:creationId xmlns:p14="http://schemas.microsoft.com/office/powerpoint/2010/main" val="3543277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4C6B7-44F4-FF40-B584-06DD0E64A31F}"/>
              </a:ext>
            </a:extLst>
          </p:cNvPr>
          <p:cNvSpPr>
            <a:spLocks noGrp="1"/>
          </p:cNvSpPr>
          <p:nvPr>
            <p:ph type="title"/>
          </p:nvPr>
        </p:nvSpPr>
        <p:spPr>
          <a:xfrm>
            <a:off x="1885950" y="1027906"/>
            <a:ext cx="8420100" cy="1325563"/>
          </a:xfrm>
        </p:spPr>
        <p:txBody>
          <a:bodyPr>
            <a:normAutofit/>
          </a:bodyPr>
          <a:lstStyle/>
          <a:p>
            <a:r>
              <a:rPr lang="en-US" sz="8000" b="1" dirty="0"/>
              <a:t>OVERVIEW OF ISNS </a:t>
            </a:r>
          </a:p>
        </p:txBody>
      </p:sp>
      <p:pic>
        <p:nvPicPr>
          <p:cNvPr id="6" name="Picture 5">
            <a:extLst>
              <a:ext uri="{FF2B5EF4-FFF2-40B4-BE49-F238E27FC236}">
                <a16:creationId xmlns:a16="http://schemas.microsoft.com/office/drawing/2014/main" id="{C0AF2DE9-2C63-364C-A49E-68DC899BF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8" name="Picture 14" descr="Picture 14">
            <a:extLst>
              <a:ext uri="{FF2B5EF4-FFF2-40B4-BE49-F238E27FC236}">
                <a16:creationId xmlns:a16="http://schemas.microsoft.com/office/drawing/2014/main" id="{2594DC95-80AA-3542-9C8E-1B57BA1BDE72}"/>
              </a:ext>
            </a:extLst>
          </p:cNvPr>
          <p:cNvPicPr>
            <a:picLocks noChangeAspect="1"/>
          </p:cNvPicPr>
          <p:nvPr/>
        </p:nvPicPr>
        <p:blipFill>
          <a:blip r:embed="rId3"/>
          <a:stretch>
            <a:fillRect/>
          </a:stretch>
        </p:blipFill>
        <p:spPr>
          <a:xfrm>
            <a:off x="3966104" y="2198731"/>
            <a:ext cx="4259792" cy="3705967"/>
          </a:xfrm>
          <a:prstGeom prst="rect">
            <a:avLst/>
          </a:prstGeom>
          <a:ln w="12700">
            <a:miter lim="400000"/>
          </a:ln>
        </p:spPr>
      </p:pic>
    </p:spTree>
    <p:extLst>
      <p:ext uri="{BB962C8B-B14F-4D97-AF65-F5344CB8AC3E}">
        <p14:creationId xmlns:p14="http://schemas.microsoft.com/office/powerpoint/2010/main" val="883367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EFA7-E9FA-6848-AEFE-97C86F7632E0}"/>
              </a:ext>
            </a:extLst>
          </p:cNvPr>
          <p:cNvSpPr>
            <a:spLocks noGrp="1"/>
          </p:cNvSpPr>
          <p:nvPr>
            <p:ph type="title"/>
          </p:nvPr>
        </p:nvSpPr>
        <p:spPr/>
        <p:txBody>
          <a:bodyPr/>
          <a:lstStyle/>
          <a:p>
            <a:r>
              <a:rPr lang="en-US" b="1" dirty="0"/>
              <a:t>MEDICAL DISCLAIMER </a:t>
            </a:r>
          </a:p>
        </p:txBody>
      </p:sp>
      <p:sp>
        <p:nvSpPr>
          <p:cNvPr id="3" name="Content Placeholder 2">
            <a:extLst>
              <a:ext uri="{FF2B5EF4-FFF2-40B4-BE49-F238E27FC236}">
                <a16:creationId xmlns:a16="http://schemas.microsoft.com/office/drawing/2014/main" id="{50ECBA53-7BE3-D14F-8886-4B166D18EC8E}"/>
              </a:ext>
            </a:extLst>
          </p:cNvPr>
          <p:cNvSpPr>
            <a:spLocks noGrp="1"/>
          </p:cNvSpPr>
          <p:nvPr>
            <p:ph idx="1"/>
          </p:nvPr>
        </p:nvSpPr>
        <p:spPr>
          <a:xfrm>
            <a:off x="838200" y="1381125"/>
            <a:ext cx="10744200" cy="4864099"/>
          </a:xfrm>
        </p:spPr>
        <p:txBody>
          <a:bodyPr>
            <a:normAutofit fontScale="92500" lnSpcReduction="20000"/>
          </a:bodyPr>
          <a:lstStyle/>
          <a:p>
            <a:pPr marL="0" indent="0">
              <a:lnSpc>
                <a:spcPct val="110000"/>
              </a:lnSpc>
              <a:buNone/>
            </a:pPr>
            <a:r>
              <a:rPr lang="en-US" sz="2200" dirty="0"/>
              <a:t>THE INTERNATIONAL SCIENCE AND NUTRITION SOCIETY DOES NOT OFFER PERSONAL HEALTH OR MEDICAL ADVICE. IF YOUR FACING A MEDICAL EMERGENCY, CALL YOUR LOCAL EMERGENCY SERVICES IMMEDIATELY, OR VISIT THE NEAREST EMERGENCY ROOM OR URGENT CARE CENTER. YOU SHOULD CONSULT YOUR CARE PROVIDER BEFORE STARTING ANY NUTRITION, DIET, EXERCISE, FITNESS, MEDICAL,OR WELLNESS PROGRAM.  </a:t>
            </a:r>
          </a:p>
          <a:p>
            <a:pPr marL="0" indent="0">
              <a:lnSpc>
                <a:spcPct val="110000"/>
              </a:lnSpc>
              <a:buNone/>
            </a:pPr>
            <a:r>
              <a:rPr lang="en-US" sz="1800" dirty="0"/>
              <a:t> </a:t>
            </a:r>
            <a:r>
              <a:rPr lang="en-US" sz="2000" dirty="0"/>
              <a:t>The content, developed through collaboration with licensed medical professionals, clinical researchers, scientists, and external contributors, including text, graphics, images, and other material contained on the website, apps, newsletter, and products (“Content”), is general in nature and for informational purposes only and does not constitute medical advice; the Content is not intended to be a substitute for professional medical advice, diagnosis, or treatment. Always consult your doctor or other qualified healthcare professionals with any questions you may have regarding a medical condition., over-the-counter drug, vitamin, supplement, or herbal alternative. ISNS makes no guarantees about the efficacy or safety of products or treatments described on ISNS content. Health conditions and drug information contained are subject to change and are not intended to cover all possible uses, directions, precautions, warnings, drug interactions, allergic reactions, or adverse affects. ISNS does not recommend or endorse any specific test, clinician care provider, product, procedure, opinion, service, or other information that may be mentioned in ISNS website, apps, and content. </a:t>
            </a:r>
            <a:endParaRPr lang="en-US" sz="1800" dirty="0"/>
          </a:p>
        </p:txBody>
      </p:sp>
      <p:pic>
        <p:nvPicPr>
          <p:cNvPr id="4" name="Picture 3">
            <a:extLst>
              <a:ext uri="{FF2B5EF4-FFF2-40B4-BE49-F238E27FC236}">
                <a16:creationId xmlns:a16="http://schemas.microsoft.com/office/drawing/2014/main" id="{984912CB-E2CC-224A-BB61-05CF255CC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686891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80B0-1941-6949-8040-8FBB224D6ECD}"/>
              </a:ext>
            </a:extLst>
          </p:cNvPr>
          <p:cNvSpPr>
            <a:spLocks noGrp="1"/>
          </p:cNvSpPr>
          <p:nvPr>
            <p:ph type="title"/>
          </p:nvPr>
        </p:nvSpPr>
        <p:spPr/>
        <p:txBody>
          <a:bodyPr/>
          <a:lstStyle/>
          <a:p>
            <a:r>
              <a:rPr lang="en-US" dirty="0"/>
              <a:t>What is ISNS?</a:t>
            </a:r>
          </a:p>
        </p:txBody>
      </p:sp>
      <p:sp>
        <p:nvSpPr>
          <p:cNvPr id="3" name="Content Placeholder 2">
            <a:extLst>
              <a:ext uri="{FF2B5EF4-FFF2-40B4-BE49-F238E27FC236}">
                <a16:creationId xmlns:a16="http://schemas.microsoft.com/office/drawing/2014/main" id="{E4DFEB86-2CA3-4D44-82B3-B3A82C001C9A}"/>
              </a:ext>
            </a:extLst>
          </p:cNvPr>
          <p:cNvSpPr>
            <a:spLocks noGrp="1"/>
          </p:cNvSpPr>
          <p:nvPr>
            <p:ph idx="1"/>
          </p:nvPr>
        </p:nvSpPr>
        <p:spPr/>
        <p:txBody>
          <a:bodyPr/>
          <a:lstStyle/>
          <a:p>
            <a:pPr marL="0" indent="0">
              <a:buNone/>
            </a:pPr>
            <a:r>
              <a:rPr lang="en-US" dirty="0"/>
              <a:t>The International Science Nutrition Society is a unique and innovative concept to acquire and share expertise in the field of science and nutrition, in its fullest sense of the word, emotional, mental, and spiritual nourishment.</a:t>
            </a:r>
          </a:p>
          <a:p>
            <a:pPr marL="0" indent="0">
              <a:buNone/>
            </a:pPr>
            <a:endParaRPr lang="en-US" dirty="0"/>
          </a:p>
          <a:p>
            <a:pPr marL="0" indent="0">
              <a:buNone/>
            </a:pPr>
            <a:r>
              <a:rPr lang="en-US" dirty="0"/>
              <a:t>ISNS was established on the principle that the science behind nutrition is often regulated to addressing problems without solving the root of the cause. </a:t>
            </a:r>
          </a:p>
        </p:txBody>
      </p:sp>
    </p:spTree>
    <p:extLst>
      <p:ext uri="{BB962C8B-B14F-4D97-AF65-F5344CB8AC3E}">
        <p14:creationId xmlns:p14="http://schemas.microsoft.com/office/powerpoint/2010/main" val="1513513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EF52-7D3C-7B44-BD06-9AD05E44D340}"/>
              </a:ext>
            </a:extLst>
          </p:cNvPr>
          <p:cNvSpPr>
            <a:spLocks noGrp="1"/>
          </p:cNvSpPr>
          <p:nvPr>
            <p:ph type="title"/>
          </p:nvPr>
        </p:nvSpPr>
        <p:spPr>
          <a:xfrm>
            <a:off x="648929" y="629266"/>
            <a:ext cx="3505495" cy="1622321"/>
          </a:xfrm>
        </p:spPr>
        <p:txBody>
          <a:bodyPr>
            <a:normAutofit/>
          </a:bodyPr>
          <a:lstStyle/>
          <a:p>
            <a:pPr algn="ctr"/>
            <a:r>
              <a:rPr lang="en-US" b="1" dirty="0"/>
              <a:t>MEMBERSHIP BENEFITS</a:t>
            </a:r>
          </a:p>
        </p:txBody>
      </p:sp>
      <p:sp>
        <p:nvSpPr>
          <p:cNvPr id="3" name="Content Placeholder 2">
            <a:extLst>
              <a:ext uri="{FF2B5EF4-FFF2-40B4-BE49-F238E27FC236}">
                <a16:creationId xmlns:a16="http://schemas.microsoft.com/office/drawing/2014/main" id="{A67AC148-1200-B742-962F-F8F6C8DA3ADB}"/>
              </a:ext>
            </a:extLst>
          </p:cNvPr>
          <p:cNvSpPr>
            <a:spLocks noGrp="1"/>
          </p:cNvSpPr>
          <p:nvPr>
            <p:ph idx="1"/>
          </p:nvPr>
        </p:nvSpPr>
        <p:spPr>
          <a:xfrm>
            <a:off x="190500" y="2251588"/>
            <a:ext cx="4165963" cy="4282562"/>
          </a:xfrm>
        </p:spPr>
        <p:txBody>
          <a:bodyPr>
            <a:normAutofit fontScale="85000" lnSpcReduction="10000"/>
          </a:bodyPr>
          <a:lstStyle/>
          <a:p>
            <a:pPr>
              <a:lnSpc>
                <a:spcPct val="120000"/>
              </a:lnSpc>
              <a:buFont typeface="Courier New" panose="02070309020205020404" pitchFamily="49" charset="0"/>
              <a:buChar char="o"/>
            </a:pPr>
            <a:r>
              <a:rPr lang="en-US" sz="2400" dirty="0"/>
              <a:t> ISNS provides its members with the latest in research publications, abstracts, journals, posters, case studies, and white papers in the field of science and nutrition.</a:t>
            </a:r>
          </a:p>
          <a:p>
            <a:pPr>
              <a:lnSpc>
                <a:spcPct val="120000"/>
              </a:lnSpc>
              <a:buFont typeface="Courier New" panose="02070309020205020404" pitchFamily="49" charset="0"/>
              <a:buChar char="o"/>
            </a:pPr>
            <a:r>
              <a:rPr lang="en-US" sz="2400" dirty="0"/>
              <a:t> ISNS also provides opportunities for research and grants with an extensive library of multidisciplinary resources, including natural ingredients, minerals, vitamins, and seeds that are the basis of a natural and nutritional-rich lifestyle. </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133620-80FE-6A43-8E72-60645FFB2C6B}"/>
              </a:ext>
            </a:extLst>
          </p:cNvPr>
          <p:cNvPicPr>
            <a:picLocks noChangeAspect="1"/>
          </p:cNvPicPr>
          <p:nvPr/>
        </p:nvPicPr>
        <p:blipFill>
          <a:blip r:embed="rId2"/>
          <a:stretch>
            <a:fillRect/>
          </a:stretch>
        </p:blipFill>
        <p:spPr>
          <a:xfrm>
            <a:off x="5405862" y="1644150"/>
            <a:ext cx="6019331" cy="3566453"/>
          </a:xfrm>
          <a:prstGeom prst="rect">
            <a:avLst/>
          </a:prstGeom>
          <a:effectLst/>
        </p:spPr>
      </p:pic>
    </p:spTree>
    <p:extLst>
      <p:ext uri="{BB962C8B-B14F-4D97-AF65-F5344CB8AC3E}">
        <p14:creationId xmlns:p14="http://schemas.microsoft.com/office/powerpoint/2010/main" val="4206444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A4933-7D53-804E-8303-6D6F04ED16AB}"/>
              </a:ext>
            </a:extLst>
          </p:cNvPr>
          <p:cNvSpPr>
            <a:spLocks noGrp="1"/>
          </p:cNvSpPr>
          <p:nvPr>
            <p:ph type="title"/>
          </p:nvPr>
        </p:nvSpPr>
        <p:spPr/>
        <p:txBody>
          <a:bodyPr>
            <a:normAutofit/>
          </a:bodyPr>
          <a:lstStyle/>
          <a:p>
            <a:r>
              <a:rPr lang="en-US" sz="5400" dirty="0"/>
              <a:t>Membership Levels </a:t>
            </a:r>
          </a:p>
        </p:txBody>
      </p:sp>
      <p:sp>
        <p:nvSpPr>
          <p:cNvPr id="3" name="Content Placeholder 2">
            <a:extLst>
              <a:ext uri="{FF2B5EF4-FFF2-40B4-BE49-F238E27FC236}">
                <a16:creationId xmlns:a16="http://schemas.microsoft.com/office/drawing/2014/main" id="{97DB91BB-88B8-D343-A846-3B6D91222F12}"/>
              </a:ext>
            </a:extLst>
          </p:cNvPr>
          <p:cNvSpPr>
            <a:spLocks noGrp="1"/>
          </p:cNvSpPr>
          <p:nvPr>
            <p:ph idx="1"/>
          </p:nvPr>
        </p:nvSpPr>
        <p:spPr>
          <a:xfrm>
            <a:off x="838200" y="1531937"/>
            <a:ext cx="10515600" cy="879475"/>
          </a:xfrm>
        </p:spPr>
        <p:txBody>
          <a:bodyPr/>
          <a:lstStyle/>
          <a:p>
            <a:pPr marL="0" indent="0">
              <a:buNone/>
            </a:pPr>
            <a:r>
              <a:rPr lang="en-US" dirty="0"/>
              <a:t>Membership is open to anyone with an interest in the integrative sciences for humankind and the planet. </a:t>
            </a:r>
          </a:p>
          <a:p>
            <a:pPr marL="0" indent="0">
              <a:buNone/>
            </a:pPr>
            <a:endParaRPr lang="en-US" dirty="0"/>
          </a:p>
        </p:txBody>
      </p:sp>
      <p:sp>
        <p:nvSpPr>
          <p:cNvPr id="4" name="TextBox 3">
            <a:extLst>
              <a:ext uri="{FF2B5EF4-FFF2-40B4-BE49-F238E27FC236}">
                <a16:creationId xmlns:a16="http://schemas.microsoft.com/office/drawing/2014/main" id="{74190ED2-32DE-B245-B1A4-6B22B15090D9}"/>
              </a:ext>
            </a:extLst>
          </p:cNvPr>
          <p:cNvSpPr txBox="1"/>
          <p:nvPr/>
        </p:nvSpPr>
        <p:spPr>
          <a:xfrm>
            <a:off x="838200" y="2563812"/>
            <a:ext cx="3143250" cy="2923877"/>
          </a:xfrm>
          <a:prstGeom prst="rect">
            <a:avLst/>
          </a:prstGeom>
          <a:noFill/>
        </p:spPr>
        <p:txBody>
          <a:bodyPr wrap="square" rtlCol="0">
            <a:spAutoFit/>
          </a:bodyPr>
          <a:lstStyle/>
          <a:p>
            <a:r>
              <a:rPr lang="en-US" sz="2400" b="1" dirty="0"/>
              <a:t>1-Basic</a:t>
            </a:r>
            <a:r>
              <a:rPr lang="en-US" sz="2000" dirty="0"/>
              <a:t> </a:t>
            </a:r>
          </a:p>
          <a:p>
            <a:endParaRPr lang="en-US" sz="2000" dirty="0"/>
          </a:p>
          <a:p>
            <a:pPr marL="285750" indent="-285750">
              <a:buFont typeface="Courier New" panose="02070309020205020404" pitchFamily="49" charset="0"/>
              <a:buChar char="o"/>
            </a:pPr>
            <a:r>
              <a:rPr lang="en-US" sz="2000" dirty="0"/>
              <a:t>1 Monthly Newsletter</a:t>
            </a:r>
          </a:p>
          <a:p>
            <a:pPr marL="285750" indent="-285750">
              <a:buFont typeface="Courier New" panose="02070309020205020404" pitchFamily="49" charset="0"/>
              <a:buChar char="o"/>
            </a:pPr>
            <a:r>
              <a:rPr lang="en-US" sz="2000" dirty="0"/>
              <a:t>1 ISNS General Monthly Zoom</a:t>
            </a:r>
          </a:p>
          <a:p>
            <a:pPr marL="285750" indent="-285750">
              <a:buFont typeface="Courier New" panose="02070309020205020404" pitchFamily="49" charset="0"/>
              <a:buChar char="o"/>
            </a:pPr>
            <a:r>
              <a:rPr lang="en-US" sz="2000" dirty="0"/>
              <a:t>5% Discount off any book</a:t>
            </a:r>
          </a:p>
          <a:p>
            <a:pPr marL="285750" indent="-285750">
              <a:buFont typeface="Courier New" panose="02070309020205020404" pitchFamily="49" charset="0"/>
              <a:buChar char="o"/>
            </a:pPr>
            <a:r>
              <a:rPr lang="en-US" sz="2000" dirty="0"/>
              <a:t>5% Special Discount 1x per year </a:t>
            </a:r>
          </a:p>
          <a:p>
            <a:pPr marL="285750" indent="-285750">
              <a:buFont typeface="Courier New" panose="02070309020205020404" pitchFamily="49" charset="0"/>
              <a:buChar char="o"/>
            </a:pPr>
            <a:r>
              <a:rPr lang="en-US" sz="2000" dirty="0"/>
              <a:t>$9.95 per month  </a:t>
            </a:r>
          </a:p>
        </p:txBody>
      </p:sp>
      <p:sp>
        <p:nvSpPr>
          <p:cNvPr id="5" name="TextBox 4">
            <a:extLst>
              <a:ext uri="{FF2B5EF4-FFF2-40B4-BE49-F238E27FC236}">
                <a16:creationId xmlns:a16="http://schemas.microsoft.com/office/drawing/2014/main" id="{112FB798-C61E-2F47-B3ED-53628D42936B}"/>
              </a:ext>
            </a:extLst>
          </p:cNvPr>
          <p:cNvSpPr txBox="1"/>
          <p:nvPr/>
        </p:nvSpPr>
        <p:spPr>
          <a:xfrm>
            <a:off x="4343400" y="2563812"/>
            <a:ext cx="3505200" cy="2616101"/>
          </a:xfrm>
          <a:prstGeom prst="rect">
            <a:avLst/>
          </a:prstGeom>
          <a:noFill/>
        </p:spPr>
        <p:txBody>
          <a:bodyPr wrap="square" rtlCol="0">
            <a:spAutoFit/>
          </a:bodyPr>
          <a:lstStyle/>
          <a:p>
            <a:r>
              <a:rPr lang="en-US" sz="2400" b="1" dirty="0"/>
              <a:t>2-Associate</a:t>
            </a:r>
            <a:r>
              <a:rPr lang="en-US" sz="2000" dirty="0"/>
              <a:t> </a:t>
            </a:r>
          </a:p>
          <a:p>
            <a:endParaRPr lang="en-US" sz="2000" dirty="0"/>
          </a:p>
          <a:p>
            <a:pPr marL="285750" indent="-285750">
              <a:buFont typeface="Courier New" panose="02070309020205020404" pitchFamily="49" charset="0"/>
              <a:buChar char="o"/>
            </a:pPr>
            <a:r>
              <a:rPr lang="en-US" sz="2000" dirty="0"/>
              <a:t>1 Monthly Newsletter</a:t>
            </a:r>
          </a:p>
          <a:p>
            <a:pPr marL="285750" indent="-285750">
              <a:buFont typeface="Courier New" panose="02070309020205020404" pitchFamily="49" charset="0"/>
              <a:buChar char="o"/>
            </a:pPr>
            <a:r>
              <a:rPr lang="en-US" sz="2000" dirty="0"/>
              <a:t>1 Monthly General Zoom</a:t>
            </a:r>
          </a:p>
          <a:p>
            <a:pPr marL="285750" indent="-285750">
              <a:buFont typeface="Courier New" panose="02070309020205020404" pitchFamily="49" charset="0"/>
              <a:buChar char="o"/>
            </a:pPr>
            <a:r>
              <a:rPr lang="en-US" sz="2000" dirty="0"/>
              <a:t>10% off books and some ISNS </a:t>
            </a:r>
          </a:p>
          <a:p>
            <a:pPr marL="285750" indent="-285750">
              <a:buFont typeface="Courier New" panose="02070309020205020404" pitchFamily="49" charset="0"/>
              <a:buChar char="o"/>
            </a:pPr>
            <a:r>
              <a:rPr lang="en-US" sz="2000" dirty="0"/>
              <a:t>Access to ISNS Library </a:t>
            </a:r>
          </a:p>
          <a:p>
            <a:pPr marL="285750" indent="-285750">
              <a:buFont typeface="Courier New" panose="02070309020205020404" pitchFamily="49" charset="0"/>
              <a:buChar char="o"/>
            </a:pPr>
            <a:r>
              <a:rPr lang="en-US" sz="2000" dirty="0"/>
              <a:t>$12.95 per month </a:t>
            </a:r>
            <a:endParaRPr lang="en-US" sz="1600" dirty="0"/>
          </a:p>
        </p:txBody>
      </p:sp>
      <p:sp>
        <p:nvSpPr>
          <p:cNvPr id="6" name="TextBox 5">
            <a:extLst>
              <a:ext uri="{FF2B5EF4-FFF2-40B4-BE49-F238E27FC236}">
                <a16:creationId xmlns:a16="http://schemas.microsoft.com/office/drawing/2014/main" id="{533409C6-3DA5-4E43-98E3-7692BF52871A}"/>
              </a:ext>
            </a:extLst>
          </p:cNvPr>
          <p:cNvSpPr txBox="1"/>
          <p:nvPr/>
        </p:nvSpPr>
        <p:spPr>
          <a:xfrm>
            <a:off x="7543800" y="2563812"/>
            <a:ext cx="4381500" cy="3847207"/>
          </a:xfrm>
          <a:prstGeom prst="rect">
            <a:avLst/>
          </a:prstGeom>
          <a:noFill/>
        </p:spPr>
        <p:txBody>
          <a:bodyPr wrap="square" rtlCol="0">
            <a:spAutoFit/>
          </a:bodyPr>
          <a:lstStyle/>
          <a:p>
            <a:r>
              <a:rPr lang="en-US" sz="2400" b="1" dirty="0"/>
              <a:t>3-Professional </a:t>
            </a:r>
          </a:p>
          <a:p>
            <a:endParaRPr lang="en-US" sz="2000" dirty="0"/>
          </a:p>
          <a:p>
            <a:pPr marL="285750" indent="-285750">
              <a:buFont typeface="Courier New" panose="02070309020205020404" pitchFamily="49" charset="0"/>
              <a:buChar char="o"/>
            </a:pPr>
            <a:r>
              <a:rPr lang="en-US" sz="2000" dirty="0"/>
              <a:t>1 Monthly Newsletter</a:t>
            </a:r>
          </a:p>
          <a:p>
            <a:pPr marL="285750" indent="-285750">
              <a:buFont typeface="Courier New" panose="02070309020205020404" pitchFamily="49" charset="0"/>
              <a:buChar char="o"/>
            </a:pPr>
            <a:r>
              <a:rPr lang="en-US" sz="2000" dirty="0"/>
              <a:t>1 Monthly Associate Zoom</a:t>
            </a:r>
          </a:p>
          <a:p>
            <a:pPr marL="285750" indent="-285750">
              <a:buFont typeface="Courier New" panose="02070309020205020404" pitchFamily="49" charset="0"/>
              <a:buChar char="o"/>
            </a:pPr>
            <a:r>
              <a:rPr lang="en-US" sz="2000" dirty="0"/>
              <a:t>White Papers</a:t>
            </a:r>
          </a:p>
          <a:p>
            <a:pPr marL="285750" indent="-285750">
              <a:buFont typeface="Courier New" panose="02070309020205020404" pitchFamily="49" charset="0"/>
              <a:buChar char="o"/>
            </a:pPr>
            <a:r>
              <a:rPr lang="en-US" sz="2000" dirty="0"/>
              <a:t>15% off books</a:t>
            </a:r>
          </a:p>
          <a:p>
            <a:pPr marL="285750" indent="-285750">
              <a:buFont typeface="Courier New" panose="02070309020205020404" pitchFamily="49" charset="0"/>
              <a:buChar char="o"/>
            </a:pPr>
            <a:r>
              <a:rPr lang="en-US" sz="2000" dirty="0"/>
              <a:t>10% off Annual Professional Meeting</a:t>
            </a:r>
          </a:p>
          <a:p>
            <a:pPr marL="285750" indent="-285750">
              <a:buFont typeface="Courier New" panose="02070309020205020404" pitchFamily="49" charset="0"/>
              <a:buChar char="o"/>
            </a:pPr>
            <a:r>
              <a:rPr lang="en-US" sz="2000" dirty="0"/>
              <a:t>1 on 1 with a member of the Science Advisory Board</a:t>
            </a:r>
          </a:p>
          <a:p>
            <a:pPr marL="285750" indent="-285750">
              <a:buFont typeface="Courier New" panose="02070309020205020404" pitchFamily="49" charset="0"/>
              <a:buChar char="o"/>
            </a:pPr>
            <a:r>
              <a:rPr lang="en-US" sz="2000" dirty="0"/>
              <a:t>Private Meeting or Zoom at the annual meeting</a:t>
            </a:r>
          </a:p>
          <a:p>
            <a:pPr marL="285750" indent="-285750">
              <a:buFont typeface="Courier New" panose="02070309020205020404" pitchFamily="49" charset="0"/>
              <a:buChar char="o"/>
            </a:pPr>
            <a:r>
              <a:rPr lang="en-US" sz="2000" dirty="0"/>
              <a:t>$24.95 per month </a:t>
            </a:r>
            <a:endParaRPr lang="en-US" sz="1600" dirty="0"/>
          </a:p>
        </p:txBody>
      </p:sp>
      <p:pic>
        <p:nvPicPr>
          <p:cNvPr id="7" name="Picture 6">
            <a:extLst>
              <a:ext uri="{FF2B5EF4-FFF2-40B4-BE49-F238E27FC236}">
                <a16:creationId xmlns:a16="http://schemas.microsoft.com/office/drawing/2014/main" id="{7E2458C0-DD80-AE4A-BCB3-D25CD4CEC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40903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B11C6D0-BC55-7045-A31C-3502D694BAAF}"/>
              </a:ext>
            </a:extLst>
          </p:cNvPr>
          <p:cNvSpPr>
            <a:spLocks noGrp="1"/>
          </p:cNvSpPr>
          <p:nvPr>
            <p:ph type="title"/>
          </p:nvPr>
        </p:nvSpPr>
        <p:spPr>
          <a:xfrm>
            <a:off x="594360" y="1209086"/>
            <a:ext cx="3876848" cy="4064925"/>
          </a:xfrm>
        </p:spPr>
        <p:txBody>
          <a:bodyPr anchor="ctr">
            <a:normAutofit/>
          </a:bodyPr>
          <a:lstStyle/>
          <a:p>
            <a:r>
              <a:rPr lang="en-US" sz="4300" b="1"/>
              <a:t>ISNS Complementary and Integrative Medicine </a:t>
            </a:r>
          </a:p>
        </p:txBody>
      </p:sp>
      <p:grpSp>
        <p:nvGrpSpPr>
          <p:cNvPr id="15" name="Group 14">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6"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4">
            <a:extLst>
              <a:ext uri="{FF2B5EF4-FFF2-40B4-BE49-F238E27FC236}">
                <a16:creationId xmlns:a16="http://schemas.microsoft.com/office/drawing/2014/main" id="{A8DCC3EB-1C06-48AF-97B7-E0464D506562}"/>
              </a:ext>
            </a:extLst>
          </p:cNvPr>
          <p:cNvGraphicFramePr>
            <a:graphicFrameLocks noGrp="1"/>
          </p:cNvGraphicFramePr>
          <p:nvPr>
            <p:ph idx="1"/>
            <p:extLst>
              <p:ext uri="{D42A27DB-BD31-4B8C-83A1-F6EECF244321}">
                <p14:modId xmlns:p14="http://schemas.microsoft.com/office/powerpoint/2010/main" val="3390485034"/>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6" name="Picture 35">
            <a:extLst>
              <a:ext uri="{FF2B5EF4-FFF2-40B4-BE49-F238E27FC236}">
                <a16:creationId xmlns:a16="http://schemas.microsoft.com/office/drawing/2014/main" id="{4349AA30-82C2-054C-BDA3-39BC7DE01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994169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669</Words>
  <Application>Microsoft Macintosh PowerPoint</Application>
  <PresentationFormat>Widescreen</PresentationFormat>
  <Paragraphs>65</Paragraphs>
  <Slides>16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Courier New</vt:lpstr>
      <vt:lpstr>Office Theme</vt:lpstr>
      <vt:lpstr>Science with Dr. Christina Rahm   We will get started shortly.</vt:lpstr>
      <vt:lpstr>Dr. Dori Naerbo, Ph.D. </vt:lpstr>
      <vt:lpstr>Dr. Christina Rahm CEO &amp; Chief Science Officer</vt:lpstr>
      <vt:lpstr>OVERVIEW OF ISNS </vt:lpstr>
      <vt:lpstr>MEDICAL DISCLAIMER </vt:lpstr>
      <vt:lpstr>What is ISNS?</vt:lpstr>
      <vt:lpstr>MEMBERSHIP BENEFITS</vt:lpstr>
      <vt:lpstr>Membership Levels </vt:lpstr>
      <vt:lpstr>ISNS Complementary and Integrative Medicine </vt:lpstr>
      <vt:lpstr>PowerPoint Presentation</vt:lpstr>
      <vt:lpstr>Let’s Walk Through The Case Study Form</vt:lpstr>
      <vt:lpstr>PowerPoint Presentation</vt:lpstr>
      <vt:lpstr>PowerPoint Presentation</vt:lpstr>
      <vt:lpstr>PowerPoint Presentation</vt:lpstr>
      <vt:lpstr>Finished Case Study </vt:lpstr>
      <vt:lpstr>THANK YOU FOR  JOINING US TODAY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4</cp:revision>
  <dcterms:created xsi:type="dcterms:W3CDTF">2022-03-03T10:44:02Z</dcterms:created>
  <dcterms:modified xsi:type="dcterms:W3CDTF">2022-09-08T16:08:34Z</dcterms:modified>
</cp:coreProperties>
</file>